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 id="2147483660" r:id="rId3"/>
    <p:sldMasterId id="2147483673" r:id="rId4"/>
  </p:sldMasterIdLst>
  <p:notesMasterIdLst>
    <p:notesMasterId r:id="rId68"/>
  </p:notesMasterIdLst>
  <p:handoutMasterIdLst>
    <p:handoutMasterId r:id="rId69"/>
  </p:handoutMasterIdLst>
  <p:sldIdLst>
    <p:sldId id="431" r:id="rId5"/>
    <p:sldId id="373" r:id="rId6"/>
    <p:sldId id="731" r:id="rId7"/>
    <p:sldId id="454" r:id="rId8"/>
    <p:sldId id="404" r:id="rId9"/>
    <p:sldId id="406" r:id="rId10"/>
    <p:sldId id="405" r:id="rId11"/>
    <p:sldId id="419" r:id="rId12"/>
    <p:sldId id="339" r:id="rId13"/>
    <p:sldId id="344" r:id="rId14"/>
    <p:sldId id="345" r:id="rId15"/>
    <p:sldId id="326" r:id="rId16"/>
    <p:sldId id="368" r:id="rId17"/>
    <p:sldId id="370" r:id="rId18"/>
    <p:sldId id="423" r:id="rId19"/>
    <p:sldId id="428" r:id="rId20"/>
    <p:sldId id="429" r:id="rId21"/>
    <p:sldId id="436" r:id="rId22"/>
    <p:sldId id="714" r:id="rId23"/>
    <p:sldId id="334" r:id="rId24"/>
    <p:sldId id="715" r:id="rId25"/>
    <p:sldId id="336" r:id="rId26"/>
    <p:sldId id="337" r:id="rId27"/>
    <p:sldId id="338" r:id="rId28"/>
    <p:sldId id="716" r:id="rId29"/>
    <p:sldId id="620" r:id="rId30"/>
    <p:sldId id="542" r:id="rId31"/>
    <p:sldId id="521" r:id="rId32"/>
    <p:sldId id="392" r:id="rId33"/>
    <p:sldId id="710" r:id="rId34"/>
    <p:sldId id="455" r:id="rId35"/>
    <p:sldId id="457" r:id="rId36"/>
    <p:sldId id="459" r:id="rId37"/>
    <p:sldId id="460" r:id="rId38"/>
    <p:sldId id="708" r:id="rId39"/>
    <p:sldId id="282" r:id="rId40"/>
    <p:sldId id="508" r:id="rId41"/>
    <p:sldId id="509" r:id="rId42"/>
    <p:sldId id="511" r:id="rId43"/>
    <p:sldId id="527" r:id="rId44"/>
    <p:sldId id="724" r:id="rId45"/>
    <p:sldId id="526" r:id="rId46"/>
    <p:sldId id="353" r:id="rId47"/>
    <p:sldId id="380" r:id="rId48"/>
    <p:sldId id="375" r:id="rId49"/>
    <p:sldId id="376" r:id="rId50"/>
    <p:sldId id="377" r:id="rId51"/>
    <p:sldId id="378" r:id="rId52"/>
    <p:sldId id="379" r:id="rId53"/>
    <p:sldId id="381" r:id="rId54"/>
    <p:sldId id="725" r:id="rId55"/>
    <p:sldId id="726" r:id="rId56"/>
    <p:sldId id="616" r:id="rId57"/>
    <p:sldId id="727" r:id="rId58"/>
    <p:sldId id="638" r:id="rId59"/>
    <p:sldId id="279" r:id="rId60"/>
    <p:sldId id="728" r:id="rId61"/>
    <p:sldId id="729" r:id="rId62"/>
    <p:sldId id="730" r:id="rId63"/>
    <p:sldId id="649" r:id="rId64"/>
    <p:sldId id="408" r:id="rId65"/>
    <p:sldId id="732" r:id="rId66"/>
    <p:sldId id="72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41" autoAdjust="0"/>
    <p:restoredTop sz="78749" autoAdjust="0"/>
  </p:normalViewPr>
  <p:slideViewPr>
    <p:cSldViewPr snapToGrid="0">
      <p:cViewPr varScale="1">
        <p:scale>
          <a:sx n="107" d="100"/>
          <a:sy n="107" d="100"/>
        </p:scale>
        <p:origin x="184" y="352"/>
      </p:cViewPr>
      <p:guideLst>
        <p:guide orient="horz" pos="2160"/>
        <p:guide pos="3840"/>
        <p:guide pos="7296"/>
        <p:guide orient="horz" pos="4128"/>
      </p:guideLst>
    </p:cSldViewPr>
  </p:slideViewPr>
  <p:notesTextViewPr>
    <p:cViewPr>
      <p:scale>
        <a:sx n="3" d="2"/>
        <a:sy n="3" d="2"/>
      </p:scale>
      <p:origin x="0" y="0"/>
    </p:cViewPr>
  </p:notesTextViewPr>
  <p:notesViewPr>
    <p:cSldViewPr snapToGrid="0" showGuides="1">
      <p:cViewPr varScale="1">
        <p:scale>
          <a:sx n="97" d="100"/>
          <a:sy n="97" d="100"/>
        </p:scale>
        <p:origin x="353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796EA6-6F25-4F19-87BA-7ADCC16DAEFF}" type="datetimeFigureOut">
              <a:rPr lang="en-US" smtClean="0"/>
              <a:pPr/>
              <a:t>11/28/23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E50CC-F33A-4EF4-9F12-93EC4A21A0CF}" type="slidenum">
              <a:rPr lang="en-US" smtClean="0"/>
              <a:pPr/>
              <a:t>‹#›</a:t>
            </a:fld>
            <a:endParaRPr lang="en-US"/>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C172E-A8B5-46F6-B05C-DFA3E2E0F207}" type="datetimeFigureOut">
              <a:rPr lang="en-US" smtClean="0"/>
              <a:pPr/>
              <a:t>11/28/23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74CE4-FBD8-4481-AEFB-CA53E599A745}" type="slidenum">
              <a:rPr lang="en-US" smtClean="0"/>
              <a:pPr/>
              <a:t>‹#›</a:t>
            </a:fld>
            <a:endParaRPr lang="en-US"/>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dirty="0">
                <a:solidFill>
                  <a:srgbClr val="000000"/>
                </a:solidFill>
                <a:effectLst/>
                <a:latin typeface="Helvetica Neue" panose="02000503000000020004" pitchFamily="2" charset="0"/>
              </a:rPr>
              <a:t>For the evolving landscape of Artificial intelligence (Al), the law is a rich test bed and an important application field. While AI could be applied to the law in many ways, this talk explores </a:t>
            </a:r>
            <a:r>
              <a:rPr lang="en-GB" b="1" u="sng" dirty="0">
                <a:solidFill>
                  <a:srgbClr val="000000"/>
                </a:solidFill>
                <a:effectLst/>
                <a:latin typeface="Helvetica Neue" panose="02000503000000020004" pitchFamily="2" charset="0"/>
              </a:rPr>
              <a:t>the significance of both symbolic and sub-symbolic methodologies</a:t>
            </a:r>
            <a:r>
              <a:rPr lang="en-GB" dirty="0">
                <a:solidFill>
                  <a:srgbClr val="000000"/>
                </a:solidFill>
                <a:effectLst/>
                <a:latin typeface="Helvetica Neue" panose="02000503000000020004" pitchFamily="2" charset="0"/>
              </a:rPr>
              <a:t>, emphasizing their indispensable roles in the application of AI to the law.</a:t>
            </a:r>
            <a:endParaRPr lang="en-GB" dirty="0">
              <a:effectLst/>
              <a:latin typeface="inherit"/>
            </a:endParaRPr>
          </a:p>
          <a:p>
            <a:pPr rtl="0" fontAlgn="base"/>
            <a:r>
              <a:rPr lang="en-GB" dirty="0">
                <a:solidFill>
                  <a:srgbClr val="000000"/>
                </a:solidFill>
                <a:effectLst/>
                <a:latin typeface="Helvetica Neue" panose="02000503000000020004" pitchFamily="2" charset="0"/>
              </a:rPr>
              <a:t>On one hand, Machine learning techniques have emerged as instrumental tools for many crucial tasks in Al &amp; Law, such as norm mining, enabling the extraction of patterns and rules from vast datasets.</a:t>
            </a:r>
            <a:endParaRPr lang="en-GB" dirty="0">
              <a:effectLst/>
              <a:latin typeface="inherit"/>
            </a:endParaRPr>
          </a:p>
          <a:p>
            <a:pPr rtl="0" fontAlgn="base"/>
            <a:r>
              <a:rPr lang="en-GB" dirty="0">
                <a:solidFill>
                  <a:srgbClr val="000000"/>
                </a:solidFill>
                <a:effectLst/>
                <a:latin typeface="Helvetica Neue" panose="02000503000000020004" pitchFamily="2" charset="0"/>
              </a:rPr>
              <a:t>On the other hand, symbolic techniques such as </a:t>
            </a:r>
            <a:r>
              <a:rPr lang="en-GB" b="1" dirty="0">
                <a:solidFill>
                  <a:srgbClr val="000000"/>
                </a:solidFill>
                <a:effectLst/>
                <a:latin typeface="Helvetica Neue" panose="02000503000000020004" pitchFamily="2" charset="0"/>
              </a:rPr>
              <a:t>logical argumentation techniques</a:t>
            </a:r>
            <a:r>
              <a:rPr lang="en-GB" dirty="0">
                <a:solidFill>
                  <a:srgbClr val="000000"/>
                </a:solidFill>
                <a:effectLst/>
                <a:latin typeface="Helvetica Neue" panose="02000503000000020004" pitchFamily="2" charset="0"/>
              </a:rPr>
              <a:t> play a critical role in facilitating structured frameworks that underpin </a:t>
            </a:r>
            <a:r>
              <a:rPr lang="en-GB" b="1" dirty="0">
                <a:solidFill>
                  <a:srgbClr val="000000"/>
                </a:solidFill>
                <a:effectLst/>
                <a:latin typeface="Helvetica Neue" panose="02000503000000020004" pitchFamily="2" charset="0"/>
              </a:rPr>
              <a:t>logical reasoning</a:t>
            </a:r>
            <a:r>
              <a:rPr lang="en-GB" dirty="0">
                <a:solidFill>
                  <a:srgbClr val="000000"/>
                </a:solidFill>
                <a:effectLst/>
                <a:latin typeface="Helvetica Neue" panose="02000503000000020004" pitchFamily="2" charset="0"/>
              </a:rPr>
              <a:t>, offering clear and systematic approaches to </a:t>
            </a:r>
            <a:r>
              <a:rPr lang="en-GB" b="1" dirty="0">
                <a:solidFill>
                  <a:srgbClr val="000000"/>
                </a:solidFill>
                <a:effectLst/>
                <a:latin typeface="Helvetica Neue" panose="02000503000000020004" pitchFamily="2" charset="0"/>
              </a:rPr>
              <a:t>decision-making in legal scenarios</a:t>
            </a:r>
            <a:r>
              <a:rPr lang="en-GB" dirty="0">
                <a:solidFill>
                  <a:srgbClr val="000000"/>
                </a:solidFill>
                <a:effectLst/>
                <a:latin typeface="Helvetica Neue" panose="02000503000000020004" pitchFamily="2" charset="0"/>
              </a:rPr>
              <a:t>.</a:t>
            </a:r>
            <a:endParaRPr lang="en-GB" dirty="0">
              <a:effectLst/>
              <a:latin typeface="inherit"/>
            </a:endParaRPr>
          </a:p>
          <a:p>
            <a:pPr rtl="0" fontAlgn="base"/>
            <a:r>
              <a:rPr lang="en-GB" dirty="0">
                <a:solidFill>
                  <a:srgbClr val="000000"/>
                </a:solidFill>
                <a:effectLst/>
                <a:latin typeface="Helvetica Neue" panose="02000503000000020004" pitchFamily="2" charset="0"/>
              </a:rPr>
              <a:t>Moreover, the advent and evolution of Large Language Models (LLMs) have further transformed the Al landscape, offering not only new ways of dealing with complex legal scenarios, but also </a:t>
            </a:r>
            <a:r>
              <a:rPr lang="en-GB" u="sng" dirty="0">
                <a:solidFill>
                  <a:srgbClr val="000000"/>
                </a:solidFill>
                <a:effectLst/>
                <a:latin typeface="Helvetica Neue" panose="02000503000000020004" pitchFamily="2" charset="0"/>
              </a:rPr>
              <a:t>new possibilities for integrating symbolic and sub-symbolic Al</a:t>
            </a:r>
            <a:r>
              <a:rPr lang="en-GB" dirty="0">
                <a:solidFill>
                  <a:srgbClr val="000000"/>
                </a:solidFill>
                <a:effectLst/>
                <a:latin typeface="Helvetica Neue" panose="02000503000000020004" pitchFamily="2" charset="0"/>
              </a:rPr>
              <a:t>.</a:t>
            </a:r>
            <a:endParaRPr lang="en-GB" dirty="0">
              <a:effectLst/>
              <a:latin typeface="inherit"/>
            </a:endParaRPr>
          </a:p>
          <a:p>
            <a:pPr rtl="0" fontAlgn="base"/>
            <a:r>
              <a:rPr lang="en-GB" dirty="0">
                <a:solidFill>
                  <a:srgbClr val="000000"/>
                </a:solidFill>
                <a:effectLst/>
                <a:latin typeface="Helvetica Neue" panose="02000503000000020004" pitchFamily="2" charset="0"/>
              </a:rPr>
              <a:t>Bridging the gap between traditional legal reasoning and the dynamic potential of the new generation of AI tools can set the stage for the next frontier in the intersection of AI and Law.</a:t>
            </a:r>
            <a:endParaRPr lang="en-GB" dirty="0">
              <a:effectLst/>
              <a:latin typeface="inherit"/>
            </a:endParaRPr>
          </a:p>
        </p:txBody>
      </p:sp>
      <p:sp>
        <p:nvSpPr>
          <p:cNvPr id="4" name="Slide Number Placeholder 3"/>
          <p:cNvSpPr>
            <a:spLocks noGrp="1"/>
          </p:cNvSpPr>
          <p:nvPr>
            <p:ph type="sldNum" sz="quarter" idx="10"/>
          </p:nvPr>
        </p:nvSpPr>
        <p:spPr/>
        <p:txBody>
          <a:bodyPr/>
          <a:lstStyle/>
          <a:p>
            <a:fld id="{32674CE4-FBD8-4481-AEFB-CA53E599A745}" type="slidenum">
              <a:rPr lang="en-US" smtClean="0"/>
              <a:pPr/>
              <a:t>1</a:t>
            </a:fld>
            <a:endParaRPr lang="en-US"/>
          </a:p>
        </p:txBody>
      </p:sp>
    </p:spTree>
    <p:extLst>
      <p:ext uri="{BB962C8B-B14F-4D97-AF65-F5344CB8AC3E}">
        <p14:creationId xmlns:p14="http://schemas.microsoft.com/office/powerpoint/2010/main" val="3243439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we wrote in 2016. The EU is the prime example of an important development in law, namely that it becomes less national and more international.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21529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increasing internationalization and complexity of the law domain leads to many problems, of which AI may be part of the solution.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46330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issue in </a:t>
            </a:r>
            <a:r>
              <a:rPr lang="en-US" dirty="0" err="1"/>
              <a:t>AI&amp;Law</a:t>
            </a:r>
            <a:r>
              <a:rPr lang="en-US" dirty="0"/>
              <a:t> in those days was the integration of methods developed for legal texts, and methods for legal reasoning. The solution proposed in the MIREL project is the MIREL pipeline, which will play a central role in this talk.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71968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my former PhD student Serena </a:t>
            </a:r>
            <a:r>
              <a:rPr lang="en-US" dirty="0" err="1"/>
              <a:t>Vilatta</a:t>
            </a:r>
            <a:r>
              <a:rPr lang="en-US" dirty="0"/>
              <a:t> and her team, then at INRIA (now at CNRS). Starting from her PhD in formal argumentation, she moved to argumentation mining in her current research in Nice.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45179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novelty here is a translation from licenses in natural language, to licenses in RDF, a popular language in the semantic web.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67532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MIREL project led to the first volume of the handbook of legal AI.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78675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MIREL project led to the first volume of the handbook of legal AI.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82808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connection to law department of Toulouse I did not yet talk about, with Lucien Rapp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60322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arguments and norms are crucial elements for reasoning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453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739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I want to explain some of the development in the MIREL pipeline, and I will start at the last step, the reasoning. From my perspective, I will first discuss some recent development relevant for this talk, then I move to the main challenges from the perspective of reasoning, namely mining, integration, and decision making. I will also make an advertisement for the new handbook on legal AI.</a:t>
            </a:r>
          </a:p>
        </p:txBody>
      </p:sp>
      <p:sp>
        <p:nvSpPr>
          <p:cNvPr id="4" name="Slide Number Placeholder 3"/>
          <p:cNvSpPr>
            <a:spLocks noGrp="1"/>
          </p:cNvSpPr>
          <p:nvPr>
            <p:ph type="sldNum" sz="quarter" idx="5"/>
          </p:nvPr>
        </p:nvSpPr>
        <p:spPr/>
        <p:txBody>
          <a:bodyPr/>
          <a:lstStyle/>
          <a:p>
            <a:fld id="{32674CE4-FBD8-4481-AEFB-CA53E599A745}" type="slidenum">
              <a:rPr lang="en-US" smtClean="0"/>
              <a:pPr/>
              <a:t>2</a:t>
            </a:fld>
            <a:endParaRPr lang="en-US"/>
          </a:p>
        </p:txBody>
      </p:sp>
    </p:spTree>
    <p:extLst>
      <p:ext uri="{BB962C8B-B14F-4D97-AF65-F5344CB8AC3E}">
        <p14:creationId xmlns:p14="http://schemas.microsoft.com/office/powerpoint/2010/main" val="1847674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Max5min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342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U" dirty="0"/>
              <a:t>max6</a:t>
            </a:r>
          </a:p>
          <a:p>
            <a:endParaRPr lang="en-L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390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piè di pagina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&lt;#&gt; of 45</a:t>
            </a:r>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egnaposto numero diapositiva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602ED-1744-5B4F-B050-583F95FD1DE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992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602ED-1744-5B4F-B050-583F95FD1DE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164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legal code is written in natural language (which is ambiguous, and can be an obstacle for legal ADM)</a:t>
            </a:r>
          </a:p>
          <a:p>
            <a:endParaRPr lang="en-US" dirty="0"/>
          </a:p>
          <a:p>
            <a:r>
              <a:rPr lang="en-US" dirty="0"/>
              <a:t>solution: the revolution in natural language processing over the past few years</a:t>
            </a:r>
          </a:p>
          <a:p>
            <a:endParaRPr lang="en-US" dirty="0"/>
          </a:p>
          <a:p>
            <a:r>
              <a:rPr lang="en-US" dirty="0"/>
              <a:t>NOW we can interact with language a process it, and extract knowledge from it in an easier 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76752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max 10m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026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consider a legal arguments. Davide used a very important theory here in philosophy, namely the theory of argument schemes.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97117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Importantly, some premises can be missing sometimes, including the wain warrant. Note that with “must be” we mean “must presumably be true”. We are in the domain of </a:t>
            </a:r>
            <a:r>
              <a:rPr lang="en-GB" dirty="0" err="1"/>
              <a:t>defeasibe</a:t>
            </a:r>
            <a:r>
              <a:rPr lang="en-GB" dirty="0"/>
              <a:t> and presumptive reasoning.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15499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challenge to apply logical methods is to identify premises and conclusions in natural language, which is much more challenging than you might expect at first sight.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37062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be able to use deontic logic and normative systems, we need not only to mine arguments, but also rules.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LU" dirty="0"/>
              <a:t>max 15m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5399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max 2m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292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
            </a:r>
            <a:r>
              <a:rPr lang="en-LU" dirty="0"/>
              <a:t>ax 24m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415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SVM and LR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318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U" dirty="0"/>
              <a:t>SVM and LR</a:t>
            </a:r>
          </a:p>
          <a:p>
            <a:endParaRPr lang="en-L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337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U" dirty="0"/>
              <a:t>SVM and LR</a:t>
            </a:r>
          </a:p>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DC8566-7ABA-D546-A926-E1E2E8FA3A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343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max 27m</a:t>
            </a:r>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DC8566-7ABA-D546-A926-E1E2E8FA3A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90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max 27m</a:t>
            </a:r>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DC8566-7ABA-D546-A926-E1E2E8FA3A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262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max 27m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57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80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878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max 30m</a:t>
            </a:r>
          </a:p>
          <a:p>
            <a:endParaRPr lang="en-L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091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87792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9602ED-1744-5B4F-B050-583F95FD1DE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012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DC8566-7ABA-D546-A926-E1E2E8FA3A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403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
            </a:r>
            <a:r>
              <a:rPr lang="en-LU" dirty="0"/>
              <a:t>ax 32m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741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obligation</a:t>
            </a:r>
          </a:p>
          <a:p>
            <a:r>
              <a:rPr lang="en-LU" dirty="0"/>
              <a:t>permission</a:t>
            </a:r>
          </a:p>
          <a:p>
            <a:r>
              <a:rPr lang="en-LU" dirty="0"/>
              <a:t>constitutive rule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252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max 31m</a:t>
            </a:r>
          </a:p>
          <a:p>
            <a:endParaRPr lang="en-LU" dirty="0"/>
          </a:p>
          <a:p>
            <a:r>
              <a:rPr lang="en-LU" dirty="0"/>
              <a:t>obligation</a:t>
            </a:r>
          </a:p>
          <a:p>
            <a:r>
              <a:rPr lang="en-LU" dirty="0"/>
              <a:t>permission</a:t>
            </a:r>
          </a:p>
          <a:p>
            <a:r>
              <a:rPr lang="en-LU" dirty="0"/>
              <a:t>constitutive rule</a:t>
            </a:r>
          </a:p>
          <a:p>
            <a:endParaRPr lang="en-L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937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Max 35m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085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DC8566-7ABA-D546-A926-E1E2E8FA3A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68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max 10m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30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13D6E-1BC9-4F4E-9E80-E0B5B673803F}" type="slidenum">
              <a:rPr kumimoji="0" lang="en-L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L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075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with the background of legal reasoning. This concerns different academic disciplines, and an important one for our work is the DEON community.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69969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important development in the DEON community is the </a:t>
            </a:r>
            <a:r>
              <a:rPr lang="en-US" dirty="0" err="1"/>
              <a:t>LogiKEy</a:t>
            </a:r>
            <a:r>
              <a:rPr lang="en-US" dirty="0"/>
              <a:t> methodology, which we developed over the past years. On top of the deontic logics and normative systems there is a layer of </a:t>
            </a:r>
            <a:r>
              <a:rPr lang="en-US" dirty="0" err="1"/>
              <a:t>ethico</a:t>
            </a:r>
            <a:r>
              <a:rPr lang="en-US" dirty="0"/>
              <a:t>-legal theories, which can be used for various applications. </a:t>
            </a:r>
            <a:r>
              <a:rPr lang="en-US" dirty="0" err="1"/>
              <a:t>LogiKEy</a:t>
            </a:r>
            <a:r>
              <a:rPr lang="en-US" dirty="0"/>
              <a:t> stands for Logic and Knowledge engineering framework and methodology, it is used </a:t>
            </a:r>
            <a:r>
              <a:rPr lang="en-US" dirty="0" err="1"/>
              <a:t>fpr</a:t>
            </a:r>
            <a:r>
              <a:rPr lang="en-US" dirty="0"/>
              <a:t> experimentation with formal reasoning systems, and it comes with datasets, like the one mentioned here. This is a dataset </a:t>
            </a:r>
            <a:r>
              <a:rPr lang="en-GB" dirty="0"/>
              <a:t>of logical “embeddings”, not the usual corpus or ML dataset.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29781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community is COMMA. Over the past three years, many new semantics for </a:t>
            </a:r>
            <a:r>
              <a:rPr lang="en-US" dirty="0" err="1"/>
              <a:t>ambiguitiy</a:t>
            </a:r>
            <a:r>
              <a:rPr lang="en-US" dirty="0"/>
              <a:t> </a:t>
            </a:r>
            <a:r>
              <a:rPr lang="en-US" dirty="0" err="1"/>
              <a:t>blockin</a:t>
            </a:r>
            <a:r>
              <a:rPr lang="en-US" dirty="0"/>
              <a:t> </a:t>
            </a:r>
            <a:r>
              <a:rPr lang="en-US" dirty="0" err="1"/>
              <a:t>int</a:t>
            </a:r>
            <a:r>
              <a:rPr lang="en-US" dirty="0"/>
              <a:t> the formal argumentation community, : introduction in Madeira 2019, AAAI2020, best paper award at KR2020, COMMA2020,…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73849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Cleo </a:t>
            </a:r>
            <a:r>
              <a:rPr lang="en-US" dirty="0" err="1"/>
              <a:t>Condoravdi</a:t>
            </a:r>
            <a:r>
              <a:rPr lang="en-US" dirty="0"/>
              <a:t> was working a decade ago on </a:t>
            </a:r>
            <a:r>
              <a:rPr lang="en-US" dirty="0" err="1"/>
              <a:t>Anankastic</a:t>
            </a:r>
            <a:r>
              <a:rPr lang="en-US" dirty="0"/>
              <a:t> conditionals, and with </a:t>
            </a:r>
            <a:r>
              <a:rPr lang="en-US" dirty="0" err="1"/>
              <a:t>Kees</a:t>
            </a:r>
            <a:r>
              <a:rPr lang="en-US" dirty="0"/>
              <a:t> van </a:t>
            </a:r>
            <a:r>
              <a:rPr lang="en-US" dirty="0" err="1"/>
              <a:t>Berkel</a:t>
            </a:r>
            <a:r>
              <a:rPr lang="en-US" dirty="0"/>
              <a:t> and </a:t>
            </a:r>
            <a:r>
              <a:rPr lang="en-US" dirty="0" err="1"/>
              <a:t>Dov</a:t>
            </a:r>
            <a:r>
              <a:rPr lang="en-US" dirty="0"/>
              <a:t> </a:t>
            </a:r>
            <a:r>
              <a:rPr lang="en-US" dirty="0" err="1"/>
              <a:t>Gabbay</a:t>
            </a:r>
            <a:r>
              <a:rPr lang="en-US" dirty="0"/>
              <a:t> we showed last DEON how we can formalize these pragmatic aspects using </a:t>
            </a:r>
            <a:r>
              <a:rPr lang="en-US" dirty="0" err="1"/>
              <a:t>Dov’s</a:t>
            </a:r>
            <a:r>
              <a:rPr lang="en-US" dirty="0"/>
              <a:t> so-called hyper modalities.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5289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the PI of the MIREL project, an FP7 project that aimed to go beyond the borders of the EU with partners in Stanford, China, Japan, Australia, but also with less developed countries like Argentina, South Africa, and industrial partners.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87417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8" name="Date Placeholder 27"/>
          <p:cNvSpPr>
            <a:spLocks noGrp="1"/>
          </p:cNvSpPr>
          <p:nvPr>
            <p:ph type="dt" sz="half" idx="10"/>
          </p:nvPr>
        </p:nvSpPr>
        <p:spPr>
          <a:xfrm>
            <a:off x="8940800" y="4206240"/>
            <a:ext cx="1280160" cy="457200"/>
          </a:xfrm>
        </p:spPr>
        <p:txBody>
          <a:bodyPr/>
          <a:lstStyle/>
          <a:p>
            <a:fld id="{768740F7-0756-944F-804D-B90EDE1F2740}" type="datetime1">
              <a:rPr lang="en-US" smtClean="0"/>
              <a:pPr/>
              <a:t>11/28/23</a:t>
            </a:fld>
            <a:endParaRPr lang="en-US"/>
          </a:p>
        </p:txBody>
      </p:sp>
      <p:sp>
        <p:nvSpPr>
          <p:cNvPr id="17" name="Footer Placeholder 16"/>
          <p:cNvSpPr>
            <a:spLocks noGrp="1"/>
          </p:cNvSpPr>
          <p:nvPr>
            <p:ph type="ftr" sz="quarter" idx="11"/>
          </p:nvPr>
        </p:nvSpPr>
        <p:spPr>
          <a:xfrm>
            <a:off x="7213600" y="4205288"/>
            <a:ext cx="1727200" cy="457200"/>
          </a:xfrm>
        </p:spPr>
        <p:txBody>
          <a:bodyPr/>
          <a:lstStyle/>
          <a:p>
            <a:endParaRPr lang="en-US"/>
          </a:p>
        </p:txBody>
      </p:sp>
      <p:sp>
        <p:nvSpPr>
          <p:cNvPr id="29" name="Slide Number Placeholder 28"/>
          <p:cNvSpPr>
            <a:spLocks noGrp="1"/>
          </p:cNvSpPr>
          <p:nvPr>
            <p:ph type="sldNum" sz="quarter" idx="12"/>
          </p:nvPr>
        </p:nvSpPr>
        <p:spPr>
          <a:xfrm>
            <a:off x="11093451" y="1136"/>
            <a:ext cx="996949" cy="365760"/>
          </a:xfrm>
          <a:prstGeom prst="rect">
            <a:avLst/>
          </a:prstGeom>
        </p:spPr>
        <p:txBody>
          <a:bodyPr/>
          <a:lstStyle>
            <a:lvl1pPr algn="r">
              <a:defRPr sz="1800">
                <a:solidFill>
                  <a:schemeClr val="bg1"/>
                </a:solidFill>
              </a:defRPr>
            </a:lvl1pPr>
          </a:lstStyle>
          <a:p>
            <a:fld id="{401CF334-2D5C-4859-84A6-CA7E6E43FAEB}" type="slidenum">
              <a:rPr lang="en-US" smtClean="0"/>
              <a:pPr/>
              <a:t>‹#›</a:t>
            </a:fld>
            <a:endParaRPr lang="en-US"/>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pic>
        <p:nvPicPr>
          <p:cNvPr id="18" name="Picture 17" descr="S:\Projects\EC\Y_Ongoing\MIREL_ LVDTORRE\3. Management\Website\Logo\LATEST LOGO Mirel_small.jpg"/>
          <p:cNvPicPr/>
          <p:nvPr userDrawn="1"/>
        </p:nvPicPr>
        <p:blipFill rotWithShape="1">
          <a:blip r:embed="rId2" cstate="print">
            <a:extLst>
              <a:ext uri="{28A0092B-C50C-407E-A947-70E740481C1C}">
                <a14:useLocalDpi xmlns:a14="http://schemas.microsoft.com/office/drawing/2010/main" val="0"/>
              </a:ext>
            </a:extLst>
          </a:blip>
          <a:srcRect r="17766"/>
          <a:stretch/>
        </p:blipFill>
        <p:spPr bwMode="auto">
          <a:xfrm>
            <a:off x="10033686" y="283228"/>
            <a:ext cx="1911180" cy="1216058"/>
          </a:xfrm>
          <a:prstGeom prst="rect">
            <a:avLst/>
          </a:prstGeom>
          <a:noFill/>
          <a:ln>
            <a:noFill/>
          </a:ln>
        </p:spPr>
      </p:pic>
      <p:sp>
        <p:nvSpPr>
          <p:cNvPr id="20" name="Rectangle 19"/>
          <p:cNvSpPr/>
          <p:nvPr userDrawn="1"/>
        </p:nvSpPr>
        <p:spPr>
          <a:xfrm>
            <a:off x="609599" y="395586"/>
            <a:ext cx="8987481" cy="646331"/>
          </a:xfrm>
          <a:prstGeom prst="rect">
            <a:avLst/>
          </a:prstGeom>
        </p:spPr>
        <p:txBody>
          <a:bodyPr wrap="square">
            <a:spAutoFit/>
          </a:bodyPr>
          <a:lstStyle/>
          <a:p>
            <a:pPr>
              <a:spcBef>
                <a:spcPct val="0"/>
              </a:spcBef>
            </a:pPr>
            <a:r>
              <a:rPr lang="en-US" sz="3600" b="1" dirty="0">
                <a:solidFill>
                  <a:schemeClr val="bg1"/>
                </a:solidFill>
                <a:latin typeface="+mj-lt"/>
                <a:ea typeface="+mj-ea"/>
                <a:cs typeface="+mj-cs"/>
              </a:rPr>
              <a:t>MIREL - </a:t>
            </a:r>
            <a:r>
              <a:rPr lang="en-US" sz="3600" b="1" dirty="0" err="1">
                <a:solidFill>
                  <a:schemeClr val="bg1"/>
                </a:solidFill>
                <a:latin typeface="+mj-lt"/>
                <a:ea typeface="+mj-ea"/>
                <a:cs typeface="+mj-cs"/>
              </a:rPr>
              <a:t>MIning</a:t>
            </a:r>
            <a:r>
              <a:rPr lang="en-US" sz="3600" b="1" dirty="0">
                <a:solidFill>
                  <a:schemeClr val="bg1"/>
                </a:solidFill>
                <a:latin typeface="+mj-lt"/>
                <a:ea typeface="+mj-ea"/>
                <a:cs typeface="+mj-cs"/>
              </a:rPr>
              <a:t> and </a:t>
            </a:r>
            <a:r>
              <a:rPr lang="en-US" sz="3600" b="1" dirty="0" err="1">
                <a:solidFill>
                  <a:schemeClr val="bg1"/>
                </a:solidFill>
                <a:latin typeface="+mj-lt"/>
                <a:ea typeface="+mj-ea"/>
                <a:cs typeface="+mj-cs"/>
              </a:rPr>
              <a:t>REasoning</a:t>
            </a:r>
            <a:r>
              <a:rPr lang="en-US" sz="3600" b="1" dirty="0">
                <a:solidFill>
                  <a:schemeClr val="bg1"/>
                </a:solidFill>
                <a:latin typeface="+mj-lt"/>
                <a:ea typeface="+mj-ea"/>
                <a:cs typeface="+mj-cs"/>
              </a:rPr>
              <a:t> with Legal texts</a:t>
            </a:r>
            <a:endParaRPr lang="en-GB" sz="3600" b="1" dirty="0">
              <a:solidFill>
                <a:schemeClr val="bg1"/>
              </a:solidFill>
              <a:latin typeface="+mj-lt"/>
              <a:ea typeface="+mj-ea"/>
              <a:cs typeface="+mj-cs"/>
            </a:endParaRPr>
          </a:p>
        </p:txBody>
      </p:sp>
    </p:spTree>
    <p:extLst>
      <p:ext uri="{BB962C8B-B14F-4D97-AF65-F5344CB8AC3E}">
        <p14:creationId xmlns:p14="http://schemas.microsoft.com/office/powerpoint/2010/main" val="6520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4A614D0-EB0D-C348-9922-449BFC7E0B2B}" type="datetime1">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99648" y="2272"/>
            <a:ext cx="1016000" cy="365760"/>
          </a:xfrm>
          <a:prstGeom prst="rect">
            <a:avLst/>
          </a:prstGeom>
        </p:spPr>
        <p:txBody>
          <a:bodyPr/>
          <a:lstStyle/>
          <a:p>
            <a:fld id="{401CF334-2D5C-4859-84A6-CA7E6E43FAEB}" type="slidenum">
              <a:rPr lang="en-US" smtClean="0"/>
              <a:pPr/>
              <a:t>‹#›</a:t>
            </a:fld>
            <a:endParaRPr lang="en-US"/>
          </a:p>
        </p:txBody>
      </p:sp>
      <p:sp>
        <p:nvSpPr>
          <p:cNvPr id="3" name="Vertical Text Placeholder 2"/>
          <p:cNvSpPr>
            <a:spLocks noGrp="1"/>
          </p:cNvSpPr>
          <p:nvPr>
            <p:ph type="body" orient="vert" idx="1"/>
          </p:nvPr>
        </p:nvSpPr>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28313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D0B268A-BECA-764D-887D-C8DD22A20409}" type="datetime1">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99648" y="2272"/>
            <a:ext cx="1016000" cy="365760"/>
          </a:xfrm>
          <a:prstGeom prst="rect">
            <a:avLst/>
          </a:prstGeom>
        </p:spPr>
        <p:txBody>
          <a:bodyPr/>
          <a:lstStyle/>
          <a:p>
            <a:fld id="{401CF334-2D5C-4859-84A6-CA7E6E43FAEB}" type="slidenum">
              <a:rPr lang="en-US" smtClean="0"/>
              <a:pPr/>
              <a:t>‹#›</a:t>
            </a:fld>
            <a:endParaRPr lang="en-US"/>
          </a:p>
        </p:txBody>
      </p:sp>
      <p:sp>
        <p:nvSpPr>
          <p:cNvPr id="3" name="Vertical Text Placeholder 2"/>
          <p:cNvSpPr>
            <a:spLocks noGrp="1"/>
          </p:cNvSpPr>
          <p:nvPr>
            <p:ph type="body" orient="vert" idx="1"/>
          </p:nvPr>
        </p:nvSpPr>
        <p:spPr>
          <a:xfrm>
            <a:off x="609600" y="1143000"/>
            <a:ext cx="8331200" cy="5448300"/>
          </a:xfr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Vertical Title 1"/>
          <p:cNvSpPr>
            <a:spLocks noGrp="1"/>
          </p:cNvSpPr>
          <p:nvPr>
            <p:ph type="title" orient="vert"/>
          </p:nvPr>
        </p:nvSpPr>
        <p:spPr>
          <a:xfrm>
            <a:off x="9042400" y="1143000"/>
            <a:ext cx="2540000" cy="5448300"/>
          </a:xfrm>
        </p:spPr>
        <p:txBody>
          <a:bodyPr vert="eaVert"/>
          <a:lstStyle/>
          <a:p>
            <a:r>
              <a:rPr kumimoji="0" lang="en-US"/>
              <a:t>Click to edit Master title style</a:t>
            </a:r>
          </a:p>
        </p:txBody>
      </p:sp>
    </p:spTree>
    <p:extLst>
      <p:ext uri="{BB962C8B-B14F-4D97-AF65-F5344CB8AC3E}">
        <p14:creationId xmlns:p14="http://schemas.microsoft.com/office/powerpoint/2010/main" val="272277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GB"/>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078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25992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99921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11/28/23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41605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11/28/23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38665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11/28/23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59164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89174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GB"/>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11/28/23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0113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06CB44A-956F-094F-845C-5273F836B897}" type="datetime1">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3" name="Content Placeholder 2"/>
          <p:cNvSpPr>
            <a:spLocks noGrp="1"/>
          </p:cNvSpPr>
          <p:nvPr>
            <p:ph idx="1"/>
          </p:nvPr>
        </p:nvSpPr>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p:txBody>
          <a:bodyPr>
            <a:normAutofit/>
          </a:bodyPr>
          <a:lstStyle>
            <a:lvl1pPr algn="l" rtl="0" eaLnBrk="1" latinLnBrk="0" hangingPunct="1">
              <a:spcBef>
                <a:spcPct val="0"/>
              </a:spcBef>
              <a:buNone/>
              <a:defRPr kumimoji="0" lang="en-US" sz="4300" b="1" kern="1200" cap="none" baseline="0" dirty="0">
                <a:ln w="12700">
                  <a:solidFill>
                    <a:schemeClr val="accent2">
                      <a:shade val="90000"/>
                      <a:satMod val="150000"/>
                    </a:schemeClr>
                  </a:solidFill>
                </a:ln>
                <a:solidFill>
                  <a:schemeClr val="accent2"/>
                </a:solidFill>
                <a:effectLst/>
                <a:latin typeface="+mj-lt"/>
                <a:ea typeface="+mj-ea"/>
                <a:cs typeface="+mj-cs"/>
              </a:defRPr>
            </a:lvl1pPr>
          </a:lstStyle>
          <a:p>
            <a:r>
              <a:rPr kumimoji="0" lang="en-US" dirty="0"/>
              <a:t>Click to edit Master title style</a:t>
            </a:r>
          </a:p>
        </p:txBody>
      </p:sp>
    </p:spTree>
    <p:extLst>
      <p:ext uri="{BB962C8B-B14F-4D97-AF65-F5344CB8AC3E}">
        <p14:creationId xmlns:p14="http://schemas.microsoft.com/office/powerpoint/2010/main" val="261921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11/28/23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27705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2677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69326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dirty="0"/>
              <a:t>Fare clic per modificare il titolo della diapositiva</a:t>
            </a:r>
          </a:p>
        </p:txBody>
      </p:sp>
      <p:sp>
        <p:nvSpPr>
          <p:cNvPr id="9" name="Segnaposto testo 7"/>
          <p:cNvSpPr>
            <a:spLocks noGrp="1"/>
          </p:cNvSpPr>
          <p:nvPr>
            <p:ph type="body" sz="quarter" idx="11" hasCustomPrompt="1"/>
          </p:nvPr>
        </p:nvSpPr>
        <p:spPr>
          <a:xfrm>
            <a:off x="527051" y="1412875"/>
            <a:ext cx="11233149" cy="4464397"/>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dirty="0"/>
              <a:t>Fare clic per modificare il testo</a:t>
            </a:r>
          </a:p>
        </p:txBody>
      </p:sp>
    </p:spTree>
    <p:extLst>
      <p:ext uri="{BB962C8B-B14F-4D97-AF65-F5344CB8AC3E}">
        <p14:creationId xmlns:p14="http://schemas.microsoft.com/office/powerpoint/2010/main" val="3444911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71274E9-5B47-FE41-A07A-A2D62EC8C98D}" type="datetime1">
              <a:rPr lang="it-IT" smtClean="0"/>
              <a:t>28/11/23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B1B5A2D-C01D-984F-B3D0-02D9DCF5D729}" type="slidenum">
              <a:rPr lang="it-IT" smtClean="0"/>
              <a:t>‹#›</a:t>
            </a:fld>
            <a:endParaRPr lang="it-IT"/>
          </a:p>
        </p:txBody>
      </p:sp>
    </p:spTree>
    <p:extLst>
      <p:ext uri="{BB962C8B-B14F-4D97-AF65-F5344CB8AC3E}">
        <p14:creationId xmlns:p14="http://schemas.microsoft.com/office/powerpoint/2010/main" val="952805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60A9DEB-A905-0F46-965B-EF013EF97630}" type="datetime1">
              <a:rPr lang="it-IT" smtClean="0"/>
              <a:t>28/11/23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B1B5A2D-C01D-984F-B3D0-02D9DCF5D729}" type="slidenum">
              <a:rPr lang="it-IT" smtClean="0"/>
              <a:t>‹#›</a:t>
            </a:fld>
            <a:endParaRPr lang="it-IT"/>
          </a:p>
        </p:txBody>
      </p:sp>
    </p:spTree>
    <p:extLst>
      <p:ext uri="{BB962C8B-B14F-4D97-AF65-F5344CB8AC3E}">
        <p14:creationId xmlns:p14="http://schemas.microsoft.com/office/powerpoint/2010/main" val="325849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D2E2E860-086F-CA40-925C-4B67209C02F8}" type="datetime1">
              <a:rPr lang="it-IT" smtClean="0"/>
              <a:t>28/11/23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B1B5A2D-C01D-984F-B3D0-02D9DCF5D729}" type="slidenum">
              <a:rPr lang="it-IT" smtClean="0"/>
              <a:t>‹#›</a:t>
            </a:fld>
            <a:endParaRPr lang="it-IT"/>
          </a:p>
        </p:txBody>
      </p:sp>
    </p:spTree>
    <p:extLst>
      <p:ext uri="{BB962C8B-B14F-4D97-AF65-F5344CB8AC3E}">
        <p14:creationId xmlns:p14="http://schemas.microsoft.com/office/powerpoint/2010/main" val="2615348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CB87A39-E9BD-7D45-B3E8-69B06AD3332B}" type="datetime1">
              <a:rPr lang="it-IT" smtClean="0"/>
              <a:t>28/11/23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B1B5A2D-C01D-984F-B3D0-02D9DCF5D729}" type="slidenum">
              <a:rPr lang="it-IT" smtClean="0"/>
              <a:t>‹#›</a:t>
            </a:fld>
            <a:endParaRPr lang="it-IT"/>
          </a:p>
        </p:txBody>
      </p:sp>
    </p:spTree>
    <p:extLst>
      <p:ext uri="{BB962C8B-B14F-4D97-AF65-F5344CB8AC3E}">
        <p14:creationId xmlns:p14="http://schemas.microsoft.com/office/powerpoint/2010/main" val="1165360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stile</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E892BCE-A73F-4E4C-B1EF-75B1C281ECD6}" type="datetime1">
              <a:rPr lang="it-IT" smtClean="0"/>
              <a:t>28/11/23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B1B5A2D-C01D-984F-B3D0-02D9DCF5D729}" type="slidenum">
              <a:rPr lang="it-IT" smtClean="0"/>
              <a:t>‹#›</a:t>
            </a:fld>
            <a:endParaRPr lang="it-IT"/>
          </a:p>
        </p:txBody>
      </p:sp>
    </p:spTree>
    <p:extLst>
      <p:ext uri="{BB962C8B-B14F-4D97-AF65-F5344CB8AC3E}">
        <p14:creationId xmlns:p14="http://schemas.microsoft.com/office/powerpoint/2010/main" val="193333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476601F-03E1-3847-BABA-F68BBE9F79AE}" type="datetime1">
              <a:rPr lang="it-IT" smtClean="0"/>
              <a:t>28/11/23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B1B5A2D-C01D-984F-B3D0-02D9DCF5D729}" type="slidenum">
              <a:rPr lang="it-IT" smtClean="0"/>
              <a:t>‹#›</a:t>
            </a:fld>
            <a:endParaRPr lang="it-IT"/>
          </a:p>
        </p:txBody>
      </p:sp>
    </p:spTree>
    <p:extLst>
      <p:ext uri="{BB962C8B-B14F-4D97-AF65-F5344CB8AC3E}">
        <p14:creationId xmlns:p14="http://schemas.microsoft.com/office/powerpoint/2010/main" val="1185227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E361F3-0B22-9B45-BA1A-A0153BAB5269}" type="datetime1">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99648" y="2272"/>
            <a:ext cx="1016000" cy="365760"/>
          </a:xfrm>
          <a:prstGeom prst="rect">
            <a:avLst/>
          </a:prstGeom>
        </p:spPr>
        <p:txBody>
          <a:bodyPr/>
          <a:lstStyle/>
          <a:p>
            <a:fld id="{401CF334-2D5C-4859-84A6-CA7E6E43FAEB}" type="slidenum">
              <a:rPr lang="en-US" smtClean="0"/>
              <a:pPr/>
              <a:t>‹#›</a:t>
            </a:fld>
            <a:endParaRPr lang="en-US"/>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Edit Master text styles</a:t>
            </a:r>
          </a:p>
        </p:txBody>
      </p:sp>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r>
              <a:rPr kumimoji="0" lang="en-US"/>
              <a:t>Click to edit Master title style</a:t>
            </a:r>
            <a:endParaRPr kumimoji="0" lang="en-US" dirty="0"/>
          </a:p>
        </p:txBody>
      </p:sp>
    </p:spTree>
    <p:extLst>
      <p:ext uri="{BB962C8B-B14F-4D97-AF65-F5344CB8AC3E}">
        <p14:creationId xmlns:p14="http://schemas.microsoft.com/office/powerpoint/2010/main" val="70985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4D538FF-6334-254C-A6AF-1C42F4BD0C1C}" type="datetime1">
              <a:rPr lang="it-IT" smtClean="0"/>
              <a:t>28/11/23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B1B5A2D-C01D-984F-B3D0-02D9DCF5D729}" type="slidenum">
              <a:rPr lang="it-IT" smtClean="0"/>
              <a:t>‹#›</a:t>
            </a:fld>
            <a:endParaRPr lang="it-IT"/>
          </a:p>
        </p:txBody>
      </p:sp>
    </p:spTree>
    <p:extLst>
      <p:ext uri="{BB962C8B-B14F-4D97-AF65-F5344CB8AC3E}">
        <p14:creationId xmlns:p14="http://schemas.microsoft.com/office/powerpoint/2010/main" val="2287652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CAEECACD-9A68-9549-88E8-D0F8F3E05886}" type="datetime1">
              <a:rPr lang="it-IT" smtClean="0"/>
              <a:t>28/11/23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B1B5A2D-C01D-984F-B3D0-02D9DCF5D729}" type="slidenum">
              <a:rPr lang="it-IT" smtClean="0"/>
              <a:t>‹#›</a:t>
            </a:fld>
            <a:endParaRPr lang="it-IT"/>
          </a:p>
        </p:txBody>
      </p:sp>
    </p:spTree>
    <p:extLst>
      <p:ext uri="{BB962C8B-B14F-4D97-AF65-F5344CB8AC3E}">
        <p14:creationId xmlns:p14="http://schemas.microsoft.com/office/powerpoint/2010/main" val="1445128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057A2056-9933-EF47-8373-C96817893C84}" type="datetime1">
              <a:rPr lang="it-IT" smtClean="0"/>
              <a:t>28/11/23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B1B5A2D-C01D-984F-B3D0-02D9DCF5D729}" type="slidenum">
              <a:rPr lang="it-IT" smtClean="0"/>
              <a:t>‹#›</a:t>
            </a:fld>
            <a:endParaRPr lang="it-IT"/>
          </a:p>
        </p:txBody>
      </p:sp>
    </p:spTree>
    <p:extLst>
      <p:ext uri="{BB962C8B-B14F-4D97-AF65-F5344CB8AC3E}">
        <p14:creationId xmlns:p14="http://schemas.microsoft.com/office/powerpoint/2010/main" val="4292315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6B02B79-356D-AB47-9A2A-9163748C4EC2}" type="datetime1">
              <a:rPr lang="it-IT" smtClean="0"/>
              <a:t>28/11/23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B1B5A2D-C01D-984F-B3D0-02D9DCF5D729}" type="slidenum">
              <a:rPr lang="it-IT" smtClean="0"/>
              <a:t>‹#›</a:t>
            </a:fld>
            <a:endParaRPr lang="it-IT"/>
          </a:p>
        </p:txBody>
      </p:sp>
    </p:spTree>
    <p:extLst>
      <p:ext uri="{BB962C8B-B14F-4D97-AF65-F5344CB8AC3E}">
        <p14:creationId xmlns:p14="http://schemas.microsoft.com/office/powerpoint/2010/main" val="670451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BB9890D-445B-8742-8E90-2A8758B0FABF}" type="datetime1">
              <a:rPr lang="it-IT" smtClean="0"/>
              <a:t>28/11/23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B1B5A2D-C01D-984F-B3D0-02D9DCF5D729}" type="slidenum">
              <a:rPr lang="it-IT" smtClean="0"/>
              <a:t>‹#›</a:t>
            </a:fld>
            <a:endParaRPr lang="it-IT"/>
          </a:p>
        </p:txBody>
      </p:sp>
    </p:spTree>
    <p:extLst>
      <p:ext uri="{BB962C8B-B14F-4D97-AF65-F5344CB8AC3E}">
        <p14:creationId xmlns:p14="http://schemas.microsoft.com/office/powerpoint/2010/main" val="156097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625D751-BBF4-7D4D-919B-FFA9EEEE4EAA}" type="datetime1">
              <a:rPr lang="en-US" smtClean="0"/>
              <a:pPr/>
              <a:t>11/28/23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899648" y="2272"/>
            <a:ext cx="1016000" cy="365760"/>
          </a:xfrm>
          <a:prstGeom prst="rect">
            <a:avLst/>
          </a:prstGeom>
        </p:spPr>
        <p:txBody>
          <a:bodyPr/>
          <a:lstStyle/>
          <a:p>
            <a:fld id="{401CF334-2D5C-4859-84A6-CA7E6E43FAEB}" type="slidenum">
              <a:rPr lang="en-US" smtClean="0"/>
              <a:pPr/>
              <a:t>‹#›</a:t>
            </a:fld>
            <a:endParaRPr lang="en-US"/>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16354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6" name="Date Placeholder 25"/>
          <p:cNvSpPr>
            <a:spLocks noGrp="1"/>
          </p:cNvSpPr>
          <p:nvPr>
            <p:ph type="dt" sz="half" idx="10"/>
          </p:nvPr>
        </p:nvSpPr>
        <p:spPr/>
        <p:txBody>
          <a:bodyPr rtlCol="0"/>
          <a:lstStyle/>
          <a:p>
            <a:fld id="{913A3D03-786C-5E40-81E0-8AF098161ACF}" type="datetime1">
              <a:rPr lang="en-US" smtClean="0"/>
              <a:pPr/>
              <a:t>11/28/23</a:t>
            </a:fld>
            <a:endParaRPr lang="en-US"/>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p>
            <a:fld id="{401CF334-2D5C-4859-84A6-CA7E6E43FAEB}"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Tree>
    <p:extLst>
      <p:ext uri="{BB962C8B-B14F-4D97-AF65-F5344CB8AC3E}">
        <p14:creationId xmlns:p14="http://schemas.microsoft.com/office/powerpoint/2010/main" val="91830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778240" y="612648"/>
            <a:ext cx="1276352" cy="457200"/>
          </a:xfrm>
        </p:spPr>
        <p:txBody>
          <a:bodyPr/>
          <a:lstStyle/>
          <a:p>
            <a:fld id="{8C5EC34E-E988-2F48-9423-F8561AC764B9}" type="datetime1">
              <a:rPr lang="en-US" smtClean="0"/>
              <a:pPr/>
              <a:t>11/28/23</a:t>
            </a:fld>
            <a:endParaRPr lang="en-US"/>
          </a:p>
        </p:txBody>
      </p:sp>
      <p:sp>
        <p:nvSpPr>
          <p:cNvPr id="4" name="Footer Placeholder 3"/>
          <p:cNvSpPr>
            <a:spLocks noGrp="1"/>
          </p:cNvSpPr>
          <p:nvPr>
            <p:ph type="ftr" sz="quarter" idx="11"/>
          </p:nvPr>
        </p:nvSpPr>
        <p:spPr>
          <a:xfrm>
            <a:off x="7010400" y="612648"/>
            <a:ext cx="1767840" cy="457200"/>
          </a:xfrm>
        </p:spPr>
        <p:txBody>
          <a:bodyPr/>
          <a:lstStyle/>
          <a:p>
            <a:endParaRPr lang="en-US"/>
          </a:p>
        </p:txBody>
      </p:sp>
      <p:sp>
        <p:nvSpPr>
          <p:cNvPr id="5" name="Slide Number Placeholder 4"/>
          <p:cNvSpPr>
            <a:spLocks noGrp="1"/>
          </p:cNvSpPr>
          <p:nvPr>
            <p:ph type="sldNum" sz="quarter" idx="12"/>
          </p:nvPr>
        </p:nvSpPr>
        <p:spPr>
          <a:xfrm>
            <a:off x="10899648" y="2272"/>
            <a:ext cx="1016000" cy="365760"/>
          </a:xfrm>
          <a:prstGeom prst="rect">
            <a:avLst/>
          </a:prstGeom>
        </p:spPr>
        <p:txBody>
          <a:bodyPr/>
          <a:lstStyle/>
          <a:p>
            <a:fld id="{401CF334-2D5C-4859-84A6-CA7E6E43FAEB}" type="slidenum">
              <a:rPr lang="en-US" smtClean="0"/>
              <a:pPr/>
              <a:t>‹#›</a:t>
            </a:fld>
            <a:endParaRPr lang="en-US"/>
          </a:p>
        </p:txBody>
      </p:sp>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Tree>
    <p:extLst>
      <p:ext uri="{BB962C8B-B14F-4D97-AF65-F5344CB8AC3E}">
        <p14:creationId xmlns:p14="http://schemas.microsoft.com/office/powerpoint/2010/main" val="284060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D070A-0774-F34A-A73C-7F379ED97061}" type="datetime1">
              <a:rPr lang="en-US" smtClean="0"/>
              <a:pPr/>
              <a:t>11/28/23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0899648" y="2272"/>
            <a:ext cx="1016000" cy="365760"/>
          </a:xfrm>
          <a:prstGeom prst="rect">
            <a:avLst/>
          </a:prstGeom>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val="305822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8A28A40-2773-9A47-8AF0-7462C4CBC132}" type="datetime1">
              <a:rPr lang="en-US" smtClean="0"/>
              <a:pPr/>
              <a:t>11/28/23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899648" y="2272"/>
            <a:ext cx="1016000" cy="365760"/>
          </a:xfrm>
          <a:prstGeom prst="rect">
            <a:avLst/>
          </a:prstGeom>
        </p:spPr>
        <p:txBody>
          <a:bodyPr/>
          <a:lstStyle/>
          <a:p>
            <a:fld id="{401CF334-2D5C-4859-84A6-CA7E6E43FAEB}" type="slidenum">
              <a:rPr lang="en-US" smtClean="0"/>
              <a:pPr/>
              <a:t>‹#›</a:t>
            </a:fld>
            <a:endParaRPr lang="en-US"/>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7137995" y="2010727"/>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Edit Master text styles</a:t>
            </a:r>
          </a:p>
        </p:txBody>
      </p:sp>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Tree>
    <p:extLst>
      <p:ext uri="{BB962C8B-B14F-4D97-AF65-F5344CB8AC3E}">
        <p14:creationId xmlns:p14="http://schemas.microsoft.com/office/powerpoint/2010/main" val="123075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582711D-CD1F-0F4F-93F8-71CEE38DEA14}" type="datetime1">
              <a:rPr lang="en-US" smtClean="0"/>
              <a:pPr/>
              <a:t>11/28/23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899648" y="2272"/>
            <a:ext cx="1016000" cy="365760"/>
          </a:xfrm>
          <a:prstGeom prst="rect">
            <a:avLst/>
          </a:prstGeom>
        </p:spPr>
        <p:txBody>
          <a:bodyPr/>
          <a:lstStyle/>
          <a:p>
            <a:fld id="{401CF334-2D5C-4859-84A6-CA7E6E43FAEB}" type="slidenum">
              <a:rPr lang="en-US" smtClean="0"/>
              <a:pPr/>
              <a:t>‹#›</a:t>
            </a:fld>
            <a:endParaRPr lang="en-US"/>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Edit Master text styles</a:t>
            </a:r>
          </a:p>
        </p:txBody>
      </p:sp>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Tree>
    <p:extLst>
      <p:ext uri="{BB962C8B-B14F-4D97-AF65-F5344CB8AC3E}">
        <p14:creationId xmlns:p14="http://schemas.microsoft.com/office/powerpoint/2010/main" val="93174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8EEB5341-F49C-8A41-934D-9EA4A54EA666}" type="datetime1">
              <a:rPr lang="en-US" smtClean="0"/>
              <a:pPr/>
              <a:t>11/28/23</a:t>
            </a:fld>
            <a:endParaRPr lang="en-US"/>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dirty="0"/>
              <a:t>Click to edit Master title style</a:t>
            </a:r>
          </a:p>
        </p:txBody>
      </p:sp>
      <p:pic>
        <p:nvPicPr>
          <p:cNvPr id="20" name="Picture 19" descr="S:\Projects\EC\Y_Ongoing\MIREL_ LVDTORRE\3. Management\Website\Logo\LATEST LOGO Mirel_small.jpg"/>
          <p:cNvPicPr/>
          <p:nvPr userDrawn="1"/>
        </p:nvPicPr>
        <p:blipFill rotWithShape="1">
          <a:blip r:embed="rId13" cstate="print">
            <a:extLst>
              <a:ext uri="{28A0092B-C50C-407E-A947-70E740481C1C}">
                <a14:useLocalDpi xmlns:a14="http://schemas.microsoft.com/office/drawing/2010/main" val="0"/>
              </a:ext>
            </a:extLst>
          </a:blip>
          <a:srcRect r="17766"/>
          <a:stretch/>
        </p:blipFill>
        <p:spPr bwMode="auto">
          <a:xfrm>
            <a:off x="10182139" y="155710"/>
            <a:ext cx="1425147" cy="859772"/>
          </a:xfrm>
          <a:prstGeom prst="rect">
            <a:avLst/>
          </a:prstGeom>
          <a:noFill/>
          <a:ln>
            <a:noFill/>
          </a:ln>
        </p:spPr>
      </p:pic>
      <p:sp>
        <p:nvSpPr>
          <p:cNvPr id="21" name="Rectangle 20"/>
          <p:cNvSpPr/>
          <p:nvPr userDrawn="1"/>
        </p:nvSpPr>
        <p:spPr>
          <a:xfrm>
            <a:off x="609599" y="395586"/>
            <a:ext cx="8987481" cy="461665"/>
          </a:xfrm>
          <a:prstGeom prst="rect">
            <a:avLst/>
          </a:prstGeom>
        </p:spPr>
        <p:txBody>
          <a:bodyPr wrap="square">
            <a:spAutoFit/>
          </a:bodyPr>
          <a:lstStyle/>
          <a:p>
            <a:pPr>
              <a:spcBef>
                <a:spcPct val="0"/>
              </a:spcBef>
            </a:pPr>
            <a:r>
              <a:rPr lang="en-US" sz="2400" b="1" dirty="0">
                <a:solidFill>
                  <a:schemeClr val="tx1"/>
                </a:solidFill>
                <a:latin typeface="+mj-lt"/>
                <a:ea typeface="+mj-ea"/>
                <a:cs typeface="+mj-cs"/>
              </a:rPr>
              <a:t>MIREL - </a:t>
            </a:r>
            <a:r>
              <a:rPr lang="en-US" sz="2400" b="1" dirty="0" err="1">
                <a:solidFill>
                  <a:schemeClr val="tx1"/>
                </a:solidFill>
                <a:latin typeface="+mj-lt"/>
                <a:ea typeface="+mj-ea"/>
                <a:cs typeface="+mj-cs"/>
              </a:rPr>
              <a:t>MIning</a:t>
            </a:r>
            <a:r>
              <a:rPr lang="en-US" sz="2400" b="1" dirty="0">
                <a:solidFill>
                  <a:schemeClr val="tx1"/>
                </a:solidFill>
                <a:latin typeface="+mj-lt"/>
                <a:ea typeface="+mj-ea"/>
                <a:cs typeface="+mj-cs"/>
              </a:rPr>
              <a:t> and </a:t>
            </a:r>
            <a:r>
              <a:rPr lang="en-US" sz="2400" b="1" dirty="0" err="1">
                <a:solidFill>
                  <a:schemeClr val="tx1"/>
                </a:solidFill>
                <a:latin typeface="+mj-lt"/>
                <a:ea typeface="+mj-ea"/>
                <a:cs typeface="+mj-cs"/>
              </a:rPr>
              <a:t>REasoning</a:t>
            </a:r>
            <a:r>
              <a:rPr lang="en-US" sz="2400" b="1" dirty="0">
                <a:solidFill>
                  <a:schemeClr val="tx1"/>
                </a:solidFill>
                <a:latin typeface="+mj-lt"/>
                <a:ea typeface="+mj-ea"/>
                <a:cs typeface="+mj-cs"/>
              </a:rPr>
              <a:t> with Legal texts</a:t>
            </a:r>
            <a:endParaRPr lang="en-GB" sz="2400" b="1" dirty="0">
              <a:solidFill>
                <a:schemeClr val="tx1"/>
              </a:solidFill>
              <a:latin typeface="+mj-lt"/>
              <a:ea typeface="+mj-ea"/>
              <a:cs typeface="+mj-cs"/>
            </a:endParaRPr>
          </a:p>
        </p:txBody>
      </p:sp>
    </p:spTree>
    <p:extLst>
      <p:ext uri="{BB962C8B-B14F-4D97-AF65-F5344CB8AC3E}">
        <p14:creationId xmlns:p14="http://schemas.microsoft.com/office/powerpoint/2010/main" val="146487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11/28/23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50689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A6019-6CE9-0748-8531-45916A6E1D95}" type="datetime1">
              <a:rPr lang="it-IT" smtClean="0"/>
              <a:t>28/11/23</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B5A2D-C01D-984F-B3D0-02D9DCF5D729}" type="slidenum">
              <a:rPr lang="it-IT" smtClean="0"/>
              <a:t>‹#›</a:t>
            </a:fld>
            <a:endParaRPr lang="it-IT"/>
          </a:p>
        </p:txBody>
      </p:sp>
    </p:spTree>
    <p:extLst>
      <p:ext uri="{BB962C8B-B14F-4D97-AF65-F5344CB8AC3E}">
        <p14:creationId xmlns:p14="http://schemas.microsoft.com/office/powerpoint/2010/main" val="35400560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26.png"/><Relationship Id="rId4" Type="http://schemas.openxmlformats.org/officeDocument/2006/relationships/image" Target="../media/image30.svg"/></Relationships>
</file>

<file path=ppt/slides/_rels/slide3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26.png"/><Relationship Id="rId4" Type="http://schemas.openxmlformats.org/officeDocument/2006/relationships/image" Target="../media/image30.svg"/></Relationships>
</file>

<file path=ppt/slides/_rels/slide35.xml.rels><?xml version="1.0" encoding="UTF-8" standalone="yes"?>
<Relationships xmlns="http://schemas.openxmlformats.org/package/2006/relationships"><Relationship Id="rId3" Type="http://schemas.openxmlformats.org/officeDocument/2006/relationships/hyperlink" Target="https://scholar.google.com/citations?view_op=view_citation&amp;hl=en&amp;user=Vs7od3QAAAAJ&amp;sortby=pubdate&amp;citation_for_view=Vs7od3QAAAAJ:YsMSGLbcyi4C"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hyperlink" Target="https://scholar.google.com/citations?view_op=view_citation&amp;hl=en&amp;user=Vs7od3QAAAAJ&amp;sortby=pubdate&amp;citation_for_view=Vs7od3QAAAAJ:YsMSGLbcyi4C" TargetMode="External"/><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hyperlink" Target="https://scholar.google.com/citations?view_op=view_citation&amp;hl=en&amp;user=Vs7od3QAAAAJ&amp;citation_for_view=Vs7od3QAAAAJ:Se3iqnhoufwC"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s://scholar.google.com/citations?view_op=view_citation&amp;hl=en&amp;user=Vs7od3QAAAAJ&amp;citation_for_view=Vs7od3QAAAAJ:Se3iqnhoufwC" TargetMode="External"/><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mirelproject.eu/"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4065" y="5813947"/>
            <a:ext cx="7846423" cy="616514"/>
          </a:xfrm>
        </p:spPr>
        <p:txBody>
          <a:bodyPr>
            <a:normAutofit/>
          </a:bodyPr>
          <a:lstStyle/>
          <a:p>
            <a:r>
              <a:rPr lang="en-US" b="1" i="1" dirty="0">
                <a:solidFill>
                  <a:schemeClr val="tx1">
                    <a:lumMod val="50000"/>
                    <a:lumOff val="50000"/>
                  </a:schemeClr>
                </a:solidFill>
              </a:rPr>
              <a:t>Marrakech </a:t>
            </a:r>
            <a:r>
              <a:rPr lang="en-US" b="1" dirty="0">
                <a:solidFill>
                  <a:schemeClr val="tx1">
                    <a:lumMod val="50000"/>
                    <a:lumOff val="50000"/>
                  </a:schemeClr>
                </a:solidFill>
              </a:rPr>
              <a:t>– </a:t>
            </a:r>
            <a:r>
              <a:rPr lang="en-US" b="1" i="1" dirty="0">
                <a:solidFill>
                  <a:schemeClr val="tx1">
                    <a:lumMod val="50000"/>
                    <a:lumOff val="50000"/>
                  </a:schemeClr>
                </a:solidFill>
              </a:rPr>
              <a:t>November 28, 2023</a:t>
            </a:r>
          </a:p>
        </p:txBody>
      </p:sp>
      <p:sp>
        <p:nvSpPr>
          <p:cNvPr id="2" name="Title 1"/>
          <p:cNvSpPr>
            <a:spLocks noGrp="1"/>
          </p:cNvSpPr>
          <p:nvPr>
            <p:ph type="ctrTitle"/>
          </p:nvPr>
        </p:nvSpPr>
        <p:spPr>
          <a:xfrm>
            <a:off x="0" y="3526592"/>
            <a:ext cx="12192000" cy="2287355"/>
          </a:xfrm>
        </p:spPr>
        <p:txBody>
          <a:bodyPr>
            <a:normAutofit/>
          </a:bodyPr>
          <a:lstStyle/>
          <a:p>
            <a:pPr algn="ctr"/>
            <a:r>
              <a:rPr lang="en-US" sz="3600" b="1" i="1" dirty="0">
                <a:solidFill>
                  <a:schemeClr val="tx1"/>
                </a:solidFill>
              </a:rPr>
              <a:t>Davide Liga</a:t>
            </a:r>
            <a:r>
              <a:rPr lang="en-US" sz="3600" b="1" i="1" baseline="30000" dirty="0">
                <a:solidFill>
                  <a:schemeClr val="tx1"/>
                </a:solidFill>
              </a:rPr>
              <a:t>1 </a:t>
            </a:r>
            <a:r>
              <a:rPr lang="en-US" sz="3600" b="1" i="1" dirty="0">
                <a:solidFill>
                  <a:schemeClr val="tx1"/>
                </a:solidFill>
              </a:rPr>
              <a:t>, Sana Nouzri</a:t>
            </a:r>
            <a:r>
              <a:rPr lang="en-US" sz="3600" b="1" i="1" baseline="30000" dirty="0">
                <a:solidFill>
                  <a:schemeClr val="tx1"/>
                </a:solidFill>
              </a:rPr>
              <a:t>1</a:t>
            </a:r>
            <a:r>
              <a:rPr lang="en-US" sz="3600" b="1" i="1" dirty="0">
                <a:solidFill>
                  <a:schemeClr val="tx1"/>
                </a:solidFill>
              </a:rPr>
              <a:t>, Leon van der Torre</a:t>
            </a:r>
            <a:r>
              <a:rPr lang="en-US" sz="3600" b="1" i="1" baseline="30000" dirty="0">
                <a:solidFill>
                  <a:schemeClr val="tx1"/>
                </a:solidFill>
              </a:rPr>
              <a:t>1-2</a:t>
            </a:r>
            <a:r>
              <a:rPr lang="en-US" sz="3600" b="1" i="1" dirty="0">
                <a:solidFill>
                  <a:schemeClr val="tx1"/>
                </a:solidFill>
              </a:rPr>
              <a:t>, </a:t>
            </a:r>
            <a:r>
              <a:rPr lang="en-US" sz="3600" b="1" i="1" dirty="0" err="1">
                <a:solidFill>
                  <a:schemeClr val="tx1"/>
                </a:solidFill>
              </a:rPr>
              <a:t>Liuwen</a:t>
            </a:r>
            <a:r>
              <a:rPr lang="en-US" sz="3600" b="1" i="1" dirty="0">
                <a:solidFill>
                  <a:schemeClr val="tx1"/>
                </a:solidFill>
              </a:rPr>
              <a:t> Yu</a:t>
            </a:r>
            <a:r>
              <a:rPr lang="en-US" sz="3600" b="1" i="1" baseline="30000" dirty="0">
                <a:solidFill>
                  <a:schemeClr val="tx1"/>
                </a:solidFill>
              </a:rPr>
              <a:t>1</a:t>
            </a:r>
            <a:br>
              <a:rPr lang="en-US" sz="2400" dirty="0">
                <a:solidFill>
                  <a:schemeClr val="tx1"/>
                </a:solidFill>
              </a:rPr>
            </a:br>
            <a:r>
              <a:rPr lang="en-US" sz="2400" dirty="0">
                <a:solidFill>
                  <a:schemeClr val="tx1"/>
                </a:solidFill>
              </a:rPr>
              <a:t>(1)-</a:t>
            </a:r>
            <a:r>
              <a:rPr lang="en-US" sz="2400" b="1" dirty="0">
                <a:solidFill>
                  <a:schemeClr val="tx1"/>
                </a:solidFill>
              </a:rPr>
              <a:t>University of Luxembourg</a:t>
            </a:r>
            <a:br>
              <a:rPr lang="en-US" sz="2400" b="1" dirty="0">
                <a:solidFill>
                  <a:schemeClr val="tx1"/>
                </a:solidFill>
              </a:rPr>
            </a:br>
            <a:r>
              <a:rPr lang="en-US" sz="2400" b="1" dirty="0">
                <a:solidFill>
                  <a:schemeClr val="tx1"/>
                </a:solidFill>
              </a:rPr>
              <a:t>(2)-Zhejiang University</a:t>
            </a:r>
          </a:p>
        </p:txBody>
      </p:sp>
      <p:sp>
        <p:nvSpPr>
          <p:cNvPr id="4" name="TextBox 3">
            <a:extLst>
              <a:ext uri="{FF2B5EF4-FFF2-40B4-BE49-F238E27FC236}">
                <a16:creationId xmlns:a16="http://schemas.microsoft.com/office/drawing/2014/main" id="{9020B5DD-E18C-2727-A80D-4726828B139A}"/>
              </a:ext>
            </a:extLst>
          </p:cNvPr>
          <p:cNvSpPr txBox="1"/>
          <p:nvPr/>
        </p:nvSpPr>
        <p:spPr>
          <a:xfrm>
            <a:off x="722606" y="2386858"/>
            <a:ext cx="10746788" cy="523220"/>
          </a:xfrm>
          <a:prstGeom prst="rect">
            <a:avLst/>
          </a:prstGeom>
          <a:noFill/>
        </p:spPr>
        <p:txBody>
          <a:bodyPr wrap="none" rtlCol="0">
            <a:spAutoFit/>
          </a:bodyPr>
          <a:lstStyle/>
          <a:p>
            <a:pPr rtl="0" fontAlgn="base"/>
            <a:r>
              <a:rPr lang="en-GB" sz="2800" b="1" dirty="0">
                <a:solidFill>
                  <a:srgbClr val="000000"/>
                </a:solidFill>
                <a:effectLst/>
                <a:latin typeface="Helvetica Neue" panose="02000503000000020004" pitchFamily="2" charset="0"/>
              </a:rPr>
              <a:t>Legal and moral reasoning capabilities in intelligent machines</a:t>
            </a:r>
            <a:endParaRPr lang="en-GB" sz="2800" b="1" dirty="0">
              <a:effectLst/>
              <a:latin typeface="inherit"/>
            </a:endParaRPr>
          </a:p>
        </p:txBody>
      </p:sp>
    </p:spTree>
    <p:extLst>
      <p:ext uri="{BB962C8B-B14F-4D97-AF65-F5344CB8AC3E}">
        <p14:creationId xmlns:p14="http://schemas.microsoft.com/office/powerpoint/2010/main" val="326826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09728" indent="0">
              <a:buNone/>
            </a:pPr>
            <a:r>
              <a:rPr lang="en-US" dirty="0">
                <a:solidFill>
                  <a:schemeClr val="tx1"/>
                </a:solidFill>
              </a:rPr>
              <a:t>In an </a:t>
            </a:r>
            <a:r>
              <a:rPr lang="en-US" dirty="0" err="1">
                <a:solidFill>
                  <a:schemeClr val="accent2"/>
                </a:solidFill>
              </a:rPr>
              <a:t>internationalised</a:t>
            </a:r>
            <a:r>
              <a:rPr lang="en-US" dirty="0">
                <a:solidFill>
                  <a:schemeClr val="accent2"/>
                </a:solidFill>
              </a:rPr>
              <a:t> environment</a:t>
            </a:r>
            <a:r>
              <a:rPr lang="en-US" dirty="0">
                <a:solidFill>
                  <a:schemeClr val="tx1"/>
                </a:solidFill>
              </a:rPr>
              <a:t>, the amount of </a:t>
            </a:r>
            <a:r>
              <a:rPr lang="en-US" dirty="0">
                <a:solidFill>
                  <a:schemeClr val="accent3"/>
                </a:solidFill>
              </a:rPr>
              <a:t>legal information</a:t>
            </a:r>
            <a:r>
              <a:rPr lang="en-US" dirty="0">
                <a:solidFill>
                  <a:schemeClr val="tx1"/>
                </a:solidFill>
              </a:rPr>
              <a:t>, from legal corpora to case law, is often </a:t>
            </a:r>
            <a:r>
              <a:rPr lang="en-US" dirty="0">
                <a:solidFill>
                  <a:schemeClr val="accent3"/>
                </a:solidFill>
              </a:rPr>
              <a:t>overwhelming</a:t>
            </a:r>
            <a:r>
              <a:rPr lang="en-US" dirty="0">
                <a:solidFill>
                  <a:schemeClr val="tx1"/>
                </a:solidFill>
              </a:rPr>
              <a:t>.</a:t>
            </a:r>
          </a:p>
          <a:p>
            <a:pPr marL="109728" indent="0">
              <a:buNone/>
            </a:pPr>
            <a:endParaRPr lang="en-US" dirty="0">
              <a:solidFill>
                <a:schemeClr val="tx1"/>
              </a:solidFill>
            </a:endParaRPr>
          </a:p>
          <a:p>
            <a:pPr marL="109728" indent="0">
              <a:buNone/>
            </a:pPr>
            <a:r>
              <a:rPr lang="en-US" dirty="0">
                <a:solidFill>
                  <a:schemeClr val="tx1"/>
                </a:solidFill>
              </a:rPr>
              <a:t>The </a:t>
            </a:r>
            <a:r>
              <a:rPr lang="en-US" dirty="0">
                <a:solidFill>
                  <a:schemeClr val="accent2"/>
                </a:solidFill>
              </a:rPr>
              <a:t>European Union </a:t>
            </a:r>
            <a:r>
              <a:rPr lang="en-US" dirty="0">
                <a:solidFill>
                  <a:schemeClr val="tx1"/>
                </a:solidFill>
              </a:rPr>
              <a:t>is an exemplary case:</a:t>
            </a:r>
          </a:p>
          <a:p>
            <a:pPr marL="109728" indent="0">
              <a:buNone/>
            </a:pPr>
            <a:r>
              <a:rPr lang="en-US" dirty="0">
                <a:solidFill>
                  <a:schemeClr val="accent3"/>
                </a:solidFill>
              </a:rPr>
              <a:t>multiple levels of legislations </a:t>
            </a:r>
            <a:r>
              <a:rPr lang="en-US" dirty="0">
                <a:solidFill>
                  <a:schemeClr val="tx1"/>
                </a:solidFill>
              </a:rPr>
              <a:t>that must </a:t>
            </a:r>
          </a:p>
          <a:p>
            <a:r>
              <a:rPr lang="en-US" dirty="0">
                <a:solidFill>
                  <a:schemeClr val="accent3"/>
                </a:solidFill>
              </a:rPr>
              <a:t>coexist</a:t>
            </a:r>
            <a:r>
              <a:rPr lang="en-US" dirty="0">
                <a:solidFill>
                  <a:schemeClr val="tx1"/>
                </a:solidFill>
              </a:rPr>
              <a:t>, </a:t>
            </a:r>
          </a:p>
          <a:p>
            <a:r>
              <a:rPr lang="en-US" dirty="0">
                <a:solidFill>
                  <a:schemeClr val="accent3"/>
                </a:solidFill>
              </a:rPr>
              <a:t>develop</a:t>
            </a:r>
            <a:r>
              <a:rPr lang="en-US" dirty="0">
                <a:solidFill>
                  <a:schemeClr val="bg2">
                    <a:lumMod val="25000"/>
                  </a:schemeClr>
                </a:solidFill>
              </a:rPr>
              <a:t>,</a:t>
            </a:r>
            <a:r>
              <a:rPr lang="en-US" dirty="0">
                <a:solidFill>
                  <a:schemeClr val="tx1"/>
                </a:solidFill>
              </a:rPr>
              <a:t> and </a:t>
            </a:r>
          </a:p>
          <a:p>
            <a:r>
              <a:rPr lang="en-US" dirty="0">
                <a:solidFill>
                  <a:schemeClr val="accent3"/>
                </a:solidFill>
              </a:rPr>
              <a:t>be applied </a:t>
            </a:r>
            <a:r>
              <a:rPr lang="en-US" b="1" dirty="0">
                <a:solidFill>
                  <a:schemeClr val="accent2"/>
                </a:solidFill>
              </a:rPr>
              <a:t>consistently</a:t>
            </a:r>
            <a:r>
              <a:rPr lang="en-US" dirty="0">
                <a:solidFill>
                  <a:schemeClr val="tx1"/>
                </a:solidFill>
              </a:rPr>
              <a:t>.</a:t>
            </a:r>
          </a:p>
          <a:p>
            <a:pPr marL="109728" indent="0">
              <a:buNone/>
            </a:pPr>
            <a:endParaRPr lang="en-US" dirty="0">
              <a:solidFill>
                <a:schemeClr val="tx1"/>
              </a:solidFill>
            </a:endParaRPr>
          </a:p>
          <a:p>
            <a:pPr marL="109728" indent="0">
              <a:buNone/>
            </a:pPr>
            <a:endParaRPr lang="en-US" dirty="0">
              <a:solidFill>
                <a:schemeClr val="tx1"/>
              </a:solidFill>
            </a:endParaRPr>
          </a:p>
        </p:txBody>
      </p:sp>
      <p:sp>
        <p:nvSpPr>
          <p:cNvPr id="2" name="Title 1"/>
          <p:cNvSpPr>
            <a:spLocks noGrp="1"/>
          </p:cNvSpPr>
          <p:nvPr>
            <p:ph type="title"/>
          </p:nvPr>
        </p:nvSpPr>
        <p:spPr/>
        <p:txBody>
          <a:bodyPr/>
          <a:lstStyle/>
          <a:p>
            <a:r>
              <a:rPr lang="en-US" dirty="0"/>
              <a:t>Legal Informatics and Society (2016)</a:t>
            </a:r>
          </a:p>
        </p:txBody>
      </p:sp>
      <p:pic>
        <p:nvPicPr>
          <p:cNvPr id="5" name="Picture 4"/>
          <p:cNvPicPr>
            <a:picLocks noChangeAspect="1"/>
          </p:cNvPicPr>
          <p:nvPr/>
        </p:nvPicPr>
        <p:blipFill>
          <a:blip r:embed="rId3"/>
          <a:stretch>
            <a:fillRect/>
          </a:stretch>
        </p:blipFill>
        <p:spPr>
          <a:xfrm>
            <a:off x="7662041" y="3489432"/>
            <a:ext cx="3628983" cy="2785243"/>
          </a:xfrm>
          <a:prstGeom prst="rect">
            <a:avLst/>
          </a:prstGeom>
        </p:spPr>
      </p:pic>
      <p:sp>
        <p:nvSpPr>
          <p:cNvPr id="4" name="TextBox 3"/>
          <p:cNvSpPr txBox="1"/>
          <p:nvPr/>
        </p:nvSpPr>
        <p:spPr>
          <a:xfrm>
            <a:off x="11484429" y="6274675"/>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2</a:t>
            </a:r>
          </a:p>
        </p:txBody>
      </p:sp>
    </p:spTree>
    <p:extLst>
      <p:ext uri="{BB962C8B-B14F-4D97-AF65-F5344CB8AC3E}">
        <p14:creationId xmlns:p14="http://schemas.microsoft.com/office/powerpoint/2010/main" val="249580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109728" indent="0">
              <a:buNone/>
            </a:pPr>
            <a:r>
              <a:rPr lang="en-US" dirty="0">
                <a:solidFill>
                  <a:schemeClr val="accent2"/>
                </a:solidFill>
              </a:rPr>
              <a:t>Multiple problems </a:t>
            </a:r>
            <a:r>
              <a:rPr lang="en-US" dirty="0">
                <a:solidFill>
                  <a:schemeClr val="tx1"/>
                </a:solidFill>
              </a:rPr>
              <a:t>to face. </a:t>
            </a:r>
          </a:p>
          <a:p>
            <a:pPr marL="109728" indent="0">
              <a:buNone/>
            </a:pPr>
            <a:r>
              <a:rPr lang="en-US" dirty="0">
                <a:solidFill>
                  <a:schemeClr val="tx1"/>
                </a:solidFill>
              </a:rPr>
              <a:t>Examples:</a:t>
            </a:r>
          </a:p>
          <a:p>
            <a:r>
              <a:rPr lang="en-US" dirty="0">
                <a:solidFill>
                  <a:schemeClr val="accent3"/>
                </a:solidFill>
              </a:rPr>
              <a:t>Identification</a:t>
            </a:r>
            <a:r>
              <a:rPr lang="en-US" dirty="0">
                <a:solidFill>
                  <a:schemeClr val="tx1"/>
                </a:solidFill>
              </a:rPr>
              <a:t> </a:t>
            </a:r>
            <a:r>
              <a:rPr lang="en-US" dirty="0">
                <a:solidFill>
                  <a:schemeClr val="accent3"/>
                </a:solidFill>
              </a:rPr>
              <a:t>and</a:t>
            </a:r>
            <a:r>
              <a:rPr lang="en-US" dirty="0">
                <a:solidFill>
                  <a:schemeClr val="tx1"/>
                </a:solidFill>
              </a:rPr>
              <a:t> </a:t>
            </a:r>
            <a:r>
              <a:rPr lang="en-US" dirty="0">
                <a:solidFill>
                  <a:schemeClr val="accent3"/>
                </a:solidFill>
              </a:rPr>
              <a:t>resolution</a:t>
            </a:r>
            <a:r>
              <a:rPr lang="en-US" dirty="0">
                <a:solidFill>
                  <a:schemeClr val="tx1"/>
                </a:solidFill>
              </a:rPr>
              <a:t> of </a:t>
            </a:r>
            <a:r>
              <a:rPr lang="en-US" dirty="0">
                <a:solidFill>
                  <a:schemeClr val="accent3"/>
                </a:solidFill>
              </a:rPr>
              <a:t>anomalies</a:t>
            </a:r>
            <a:r>
              <a:rPr lang="en-US" dirty="0">
                <a:solidFill>
                  <a:schemeClr val="tx1"/>
                </a:solidFill>
              </a:rPr>
              <a:t> </a:t>
            </a:r>
            <a:r>
              <a:rPr lang="en-US" dirty="0">
                <a:solidFill>
                  <a:schemeClr val="accent3"/>
                </a:solidFill>
              </a:rPr>
              <a:t>and</a:t>
            </a:r>
            <a:r>
              <a:rPr lang="en-US" dirty="0">
                <a:solidFill>
                  <a:schemeClr val="tx1"/>
                </a:solidFill>
              </a:rPr>
              <a:t> </a:t>
            </a:r>
            <a:r>
              <a:rPr lang="en-US" dirty="0">
                <a:solidFill>
                  <a:schemeClr val="accent3"/>
                </a:solidFill>
              </a:rPr>
              <a:t>conflicts</a:t>
            </a:r>
            <a:r>
              <a:rPr lang="en-US" dirty="0">
                <a:solidFill>
                  <a:schemeClr val="tx1"/>
                </a:solidFill>
              </a:rPr>
              <a:t> </a:t>
            </a:r>
            <a:br>
              <a:rPr lang="en-US" dirty="0">
                <a:solidFill>
                  <a:schemeClr val="tx1"/>
                </a:solidFill>
              </a:rPr>
            </a:br>
            <a:r>
              <a:rPr lang="en-US" dirty="0">
                <a:solidFill>
                  <a:schemeClr val="tx1"/>
                </a:solidFill>
              </a:rPr>
              <a:t>among different legal documents.</a:t>
            </a:r>
          </a:p>
          <a:p>
            <a:r>
              <a:rPr lang="en-US" dirty="0">
                <a:solidFill>
                  <a:schemeClr val="bg2">
                    <a:lumMod val="25000"/>
                  </a:schemeClr>
                </a:solidFill>
              </a:rPr>
              <a:t>Law drafting </a:t>
            </a:r>
            <a:r>
              <a:rPr lang="en-US" dirty="0">
                <a:solidFill>
                  <a:schemeClr val="accent3"/>
                </a:solidFill>
              </a:rPr>
              <a:t>negotiations</a:t>
            </a:r>
            <a:r>
              <a:rPr lang="en-US" dirty="0">
                <a:solidFill>
                  <a:schemeClr val="tx1"/>
                </a:solidFill>
              </a:rPr>
              <a:t> between multiple </a:t>
            </a:r>
            <a:br>
              <a:rPr lang="en-US" dirty="0">
                <a:solidFill>
                  <a:schemeClr val="tx1"/>
                </a:solidFill>
              </a:rPr>
            </a:br>
            <a:r>
              <a:rPr lang="en-US" dirty="0">
                <a:solidFill>
                  <a:schemeClr val="tx1"/>
                </a:solidFill>
              </a:rPr>
              <a:t>heterogeneous entities. </a:t>
            </a:r>
          </a:p>
          <a:p>
            <a:r>
              <a:rPr lang="en-US" dirty="0" err="1">
                <a:solidFill>
                  <a:schemeClr val="accent3"/>
                </a:solidFill>
              </a:rPr>
              <a:t>Normalisation</a:t>
            </a:r>
            <a:r>
              <a:rPr lang="en-US" dirty="0">
                <a:solidFill>
                  <a:schemeClr val="accent3"/>
                </a:solidFill>
              </a:rPr>
              <a:t> </a:t>
            </a:r>
            <a:r>
              <a:rPr lang="en-US" dirty="0">
                <a:solidFill>
                  <a:schemeClr val="tx1"/>
                </a:solidFill>
              </a:rPr>
              <a:t>in the </a:t>
            </a:r>
            <a:r>
              <a:rPr lang="en-US" dirty="0">
                <a:solidFill>
                  <a:schemeClr val="accent3"/>
                </a:solidFill>
              </a:rPr>
              <a:t>interpretation</a:t>
            </a:r>
            <a:r>
              <a:rPr lang="en-US" dirty="0">
                <a:solidFill>
                  <a:schemeClr val="tx1"/>
                </a:solidFill>
              </a:rPr>
              <a:t> </a:t>
            </a:r>
            <a:r>
              <a:rPr lang="en-US" dirty="0">
                <a:solidFill>
                  <a:schemeClr val="accent3"/>
                </a:solidFill>
              </a:rPr>
              <a:t>and</a:t>
            </a:r>
            <a:r>
              <a:rPr lang="en-US" dirty="0">
                <a:solidFill>
                  <a:schemeClr val="tx1"/>
                </a:solidFill>
              </a:rPr>
              <a:t> </a:t>
            </a:r>
            <a:r>
              <a:rPr lang="en-US" dirty="0">
                <a:solidFill>
                  <a:schemeClr val="accent3"/>
                </a:solidFill>
              </a:rPr>
              <a:t>application</a:t>
            </a:r>
            <a:r>
              <a:rPr lang="en-US" dirty="0">
                <a:solidFill>
                  <a:schemeClr val="tx1"/>
                </a:solidFill>
              </a:rPr>
              <a:t> of the laws.</a:t>
            </a:r>
          </a:p>
          <a:p>
            <a:r>
              <a:rPr lang="en-US" dirty="0">
                <a:solidFill>
                  <a:schemeClr val="accent3"/>
                </a:solidFill>
              </a:rPr>
              <a:t>Norm</a:t>
            </a:r>
            <a:r>
              <a:rPr lang="en-US" dirty="0">
                <a:solidFill>
                  <a:schemeClr val="tx1"/>
                </a:solidFill>
              </a:rPr>
              <a:t> enforcement and </a:t>
            </a:r>
            <a:r>
              <a:rPr lang="en-US" dirty="0">
                <a:solidFill>
                  <a:schemeClr val="accent3"/>
                </a:solidFill>
              </a:rPr>
              <a:t>compliance</a:t>
            </a:r>
            <a:r>
              <a:rPr lang="en-US" dirty="0">
                <a:solidFill>
                  <a:schemeClr val="tx1"/>
                </a:solidFill>
              </a:rPr>
              <a:t>.</a:t>
            </a:r>
          </a:p>
          <a:p>
            <a:pPr marL="109728" indent="0">
              <a:buNone/>
            </a:pPr>
            <a:endParaRPr lang="en-US" dirty="0">
              <a:solidFill>
                <a:schemeClr val="tx1"/>
              </a:solidFill>
            </a:endParaRPr>
          </a:p>
          <a:p>
            <a:pPr marL="109728" indent="0">
              <a:buNone/>
            </a:pPr>
            <a:r>
              <a:rPr lang="en-US" dirty="0">
                <a:solidFill>
                  <a:schemeClr val="tx1"/>
                </a:solidFill>
              </a:rPr>
              <a:t>The use of </a:t>
            </a:r>
            <a:r>
              <a:rPr lang="en-US" b="1" dirty="0">
                <a:solidFill>
                  <a:schemeClr val="accent2"/>
                </a:solidFill>
              </a:rPr>
              <a:t>Artificial Intelligence </a:t>
            </a:r>
            <a:r>
              <a:rPr lang="en-US" dirty="0">
                <a:solidFill>
                  <a:schemeClr val="bg2">
                    <a:lumMod val="25000"/>
                  </a:schemeClr>
                </a:solidFill>
              </a:rPr>
              <a:t>technologies</a:t>
            </a:r>
            <a:r>
              <a:rPr lang="en-US" b="1" dirty="0">
                <a:solidFill>
                  <a:schemeClr val="bg2">
                    <a:lumMod val="25000"/>
                  </a:schemeClr>
                </a:solidFill>
              </a:rPr>
              <a:t> </a:t>
            </a:r>
            <a:r>
              <a:rPr lang="en-US" dirty="0">
                <a:solidFill>
                  <a:schemeClr val="tx1"/>
                </a:solidFill>
              </a:rPr>
              <a:t>allows the development of </a:t>
            </a:r>
            <a:r>
              <a:rPr lang="en-US" dirty="0">
                <a:solidFill>
                  <a:schemeClr val="accent2"/>
                </a:solidFill>
              </a:rPr>
              <a:t>automated tools </a:t>
            </a:r>
            <a:r>
              <a:rPr lang="en-US" dirty="0">
                <a:solidFill>
                  <a:schemeClr val="tx1"/>
                </a:solidFill>
              </a:rPr>
              <a:t>that can </a:t>
            </a:r>
            <a:r>
              <a:rPr lang="en-US" dirty="0">
                <a:solidFill>
                  <a:schemeClr val="bg2">
                    <a:lumMod val="25000"/>
                  </a:schemeClr>
                </a:solidFill>
              </a:rPr>
              <a:t>help</a:t>
            </a:r>
            <a:r>
              <a:rPr lang="en-US" dirty="0">
                <a:solidFill>
                  <a:schemeClr val="accent3"/>
                </a:solidFill>
              </a:rPr>
              <a:t> Legislators</a:t>
            </a:r>
            <a:r>
              <a:rPr lang="en-US" dirty="0">
                <a:solidFill>
                  <a:schemeClr val="tx1"/>
                </a:solidFill>
              </a:rPr>
              <a:t>, </a:t>
            </a:r>
            <a:r>
              <a:rPr lang="en-US" dirty="0">
                <a:solidFill>
                  <a:schemeClr val="accent3"/>
                </a:solidFill>
              </a:rPr>
              <a:t>Lawyers</a:t>
            </a:r>
            <a:r>
              <a:rPr lang="en-US" dirty="0">
                <a:solidFill>
                  <a:schemeClr val="tx1"/>
                </a:solidFill>
              </a:rPr>
              <a:t> and </a:t>
            </a:r>
            <a:r>
              <a:rPr lang="en-US" dirty="0">
                <a:solidFill>
                  <a:schemeClr val="accent3"/>
                </a:solidFill>
              </a:rPr>
              <a:t>Companies</a:t>
            </a:r>
            <a:r>
              <a:rPr lang="en-US" dirty="0">
                <a:solidFill>
                  <a:schemeClr val="tx1"/>
                </a:solidFill>
              </a:rPr>
              <a:t> to </a:t>
            </a:r>
            <a:r>
              <a:rPr lang="en-US" dirty="0">
                <a:solidFill>
                  <a:schemeClr val="accent3"/>
                </a:solidFill>
              </a:rPr>
              <a:t>ease</a:t>
            </a:r>
            <a:r>
              <a:rPr lang="en-US" dirty="0">
                <a:solidFill>
                  <a:schemeClr val="tx1"/>
                </a:solidFill>
              </a:rPr>
              <a:t> </a:t>
            </a:r>
            <a:r>
              <a:rPr lang="en-US" dirty="0">
                <a:solidFill>
                  <a:schemeClr val="accent3"/>
                </a:solidFill>
              </a:rPr>
              <a:t>and</a:t>
            </a:r>
            <a:r>
              <a:rPr lang="en-US" dirty="0">
                <a:solidFill>
                  <a:schemeClr val="tx1"/>
                </a:solidFill>
              </a:rPr>
              <a:t> </a:t>
            </a:r>
            <a:r>
              <a:rPr lang="en-US" dirty="0" err="1">
                <a:solidFill>
                  <a:schemeClr val="accent3"/>
                </a:solidFill>
              </a:rPr>
              <a:t>rationalise</a:t>
            </a:r>
            <a:r>
              <a:rPr lang="en-US" dirty="0">
                <a:solidFill>
                  <a:schemeClr val="accent3"/>
                </a:solidFill>
              </a:rPr>
              <a:t> </a:t>
            </a:r>
            <a:r>
              <a:rPr lang="en-US" dirty="0">
                <a:solidFill>
                  <a:schemeClr val="bg2">
                    <a:lumMod val="25000"/>
                  </a:schemeClr>
                </a:solidFill>
              </a:rPr>
              <a:t>the </a:t>
            </a:r>
            <a:r>
              <a:rPr lang="en-US" dirty="0">
                <a:solidFill>
                  <a:schemeClr val="accent3"/>
                </a:solidFill>
              </a:rPr>
              <a:t>processing of legal information</a:t>
            </a:r>
            <a:r>
              <a:rPr lang="en-US" dirty="0">
                <a:solidFill>
                  <a:schemeClr val="tx1"/>
                </a:solidFill>
              </a:rPr>
              <a:t>.</a:t>
            </a:r>
          </a:p>
        </p:txBody>
      </p:sp>
      <p:sp>
        <p:nvSpPr>
          <p:cNvPr id="2" name="Title 1"/>
          <p:cNvSpPr>
            <a:spLocks noGrp="1"/>
          </p:cNvSpPr>
          <p:nvPr>
            <p:ph type="title"/>
          </p:nvPr>
        </p:nvSpPr>
        <p:spPr/>
        <p:txBody>
          <a:bodyPr/>
          <a:lstStyle/>
          <a:p>
            <a:r>
              <a:rPr lang="en-US" dirty="0"/>
              <a:t>Legal Informatics and Society (2016)</a:t>
            </a:r>
          </a:p>
        </p:txBody>
      </p:sp>
      <p:pic>
        <p:nvPicPr>
          <p:cNvPr id="6" name="Picture 5"/>
          <p:cNvPicPr>
            <a:picLocks noChangeAspect="1"/>
          </p:cNvPicPr>
          <p:nvPr/>
        </p:nvPicPr>
        <p:blipFill>
          <a:blip r:embed="rId3"/>
          <a:stretch>
            <a:fillRect/>
          </a:stretch>
        </p:blipFill>
        <p:spPr>
          <a:xfrm>
            <a:off x="8923283" y="1143000"/>
            <a:ext cx="3142592" cy="3138665"/>
          </a:xfrm>
          <a:prstGeom prst="rect">
            <a:avLst/>
          </a:prstGeom>
        </p:spPr>
      </p:pic>
      <p:sp>
        <p:nvSpPr>
          <p:cNvPr id="5" name="TextBox 4"/>
          <p:cNvSpPr txBox="1"/>
          <p:nvPr/>
        </p:nvSpPr>
        <p:spPr>
          <a:xfrm>
            <a:off x="11484429" y="6274675"/>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3</a:t>
            </a:r>
          </a:p>
        </p:txBody>
      </p:sp>
    </p:spTree>
    <p:extLst>
      <p:ext uri="{BB962C8B-B14F-4D97-AF65-F5344CB8AC3E}">
        <p14:creationId xmlns:p14="http://schemas.microsoft.com/office/powerpoint/2010/main" val="44995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gnetic Disk 34"/>
          <p:cNvSpPr/>
          <p:nvPr/>
        </p:nvSpPr>
        <p:spPr>
          <a:xfrm>
            <a:off x="9779001" y="4459677"/>
            <a:ext cx="1679222" cy="1345634"/>
          </a:xfrm>
          <a:prstGeom prst="flowChartMagneticDisk">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Magnetic Disk 33"/>
          <p:cNvSpPr/>
          <p:nvPr/>
        </p:nvSpPr>
        <p:spPr>
          <a:xfrm>
            <a:off x="4713110" y="4448387"/>
            <a:ext cx="2779889" cy="1921369"/>
          </a:xfrm>
          <a:prstGeom prst="flowChartMagneticDisk">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U"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ontent Placeholder 3"/>
          <p:cNvSpPr>
            <a:spLocks noGrp="1"/>
          </p:cNvSpPr>
          <p:nvPr>
            <p:ph idx="1"/>
          </p:nvPr>
        </p:nvSpPr>
        <p:spPr>
          <a:xfrm>
            <a:off x="835378" y="894757"/>
            <a:ext cx="10972800" cy="4325112"/>
          </a:xfrm>
        </p:spPr>
        <p:txBody>
          <a:bodyPr/>
          <a:lstStyle/>
          <a:p>
            <a:pPr>
              <a:buNone/>
            </a:pPr>
            <a:endParaRPr lang="en-US" dirty="0"/>
          </a:p>
          <a:p>
            <a:pPr>
              <a:buNone/>
            </a:pPr>
            <a:endParaRPr lang="en-US" dirty="0"/>
          </a:p>
          <a:p>
            <a:pPr>
              <a:buNone/>
            </a:pPr>
            <a:endParaRPr lang="en-US" dirty="0"/>
          </a:p>
        </p:txBody>
      </p:sp>
      <p:sp>
        <p:nvSpPr>
          <p:cNvPr id="8" name="Right Arrow 7"/>
          <p:cNvSpPr/>
          <p:nvPr/>
        </p:nvSpPr>
        <p:spPr>
          <a:xfrm>
            <a:off x="2835275" y="3432387"/>
            <a:ext cx="138289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4430887" y="3335869"/>
            <a:ext cx="32032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E5E5E"/>
                </a:solidFill>
                <a:effectLst/>
                <a:uLnTx/>
                <a:uFillTx/>
                <a:latin typeface="Calibri"/>
                <a:ea typeface="+mn-ea"/>
                <a:cs typeface="+mn-cs"/>
              </a:rPr>
              <a:t>Machine-readable representation</a:t>
            </a:r>
          </a:p>
        </p:txBody>
      </p:sp>
      <p:sp>
        <p:nvSpPr>
          <p:cNvPr id="11" name="Right Arrow 10"/>
          <p:cNvSpPr/>
          <p:nvPr/>
        </p:nvSpPr>
        <p:spPr>
          <a:xfrm>
            <a:off x="7845636" y="3457787"/>
            <a:ext cx="1471758"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U"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868335" y="4916313"/>
            <a:ext cx="15663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Obligations?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Permissions?</a:t>
            </a:r>
          </a:p>
        </p:txBody>
      </p:sp>
      <p:sp>
        <p:nvSpPr>
          <p:cNvPr id="13" name="TextBox 12"/>
          <p:cNvSpPr txBox="1"/>
          <p:nvPr/>
        </p:nvSpPr>
        <p:spPr>
          <a:xfrm>
            <a:off x="5401733" y="5878646"/>
            <a:ext cx="2726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Sub-licensing? </a:t>
            </a:r>
          </a:p>
        </p:txBody>
      </p:sp>
      <p:sp>
        <p:nvSpPr>
          <p:cNvPr id="14" name="TextBox 13"/>
          <p:cNvSpPr txBox="1"/>
          <p:nvPr/>
        </p:nvSpPr>
        <p:spPr>
          <a:xfrm>
            <a:off x="5568241" y="5517446"/>
            <a:ext cx="1896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Time constraints? </a:t>
            </a:r>
          </a:p>
        </p:txBody>
      </p:sp>
      <p:sp>
        <p:nvSpPr>
          <p:cNvPr id="16" name="TextBox 15"/>
          <p:cNvSpPr txBox="1"/>
          <p:nvPr/>
        </p:nvSpPr>
        <p:spPr>
          <a:xfrm>
            <a:off x="845609" y="3474155"/>
            <a:ext cx="2269067"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E5E5E"/>
                </a:solidFill>
                <a:effectLst/>
                <a:uLnTx/>
                <a:uFillTx/>
                <a:latin typeface="Calibri"/>
                <a:ea typeface="+mn-ea"/>
                <a:cs typeface="+mn-cs"/>
              </a:rPr>
              <a:t>Legal text</a:t>
            </a:r>
          </a:p>
        </p:txBody>
      </p:sp>
      <p:sp>
        <p:nvSpPr>
          <p:cNvPr id="17" name="TextBox 16"/>
          <p:cNvSpPr txBox="1"/>
          <p:nvPr/>
        </p:nvSpPr>
        <p:spPr>
          <a:xfrm>
            <a:off x="9423399" y="3318932"/>
            <a:ext cx="21053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E5E5E"/>
                </a:solidFill>
                <a:effectLst/>
                <a:uLnTx/>
                <a:uFillTx/>
                <a:latin typeface="Calibri"/>
                <a:ea typeface="+mn-ea"/>
                <a:cs typeface="+mn-cs"/>
              </a:rPr>
              <a:t>Automatic </a:t>
            </a:r>
            <a:r>
              <a:rPr kumimoji="0" lang="en-US" sz="3200" b="0" i="0" u="none" strike="noStrike" kern="1200" cap="none" spc="0" normalizeH="0" baseline="0" noProof="0" dirty="0" err="1">
                <a:ln>
                  <a:noFill/>
                </a:ln>
                <a:solidFill>
                  <a:srgbClr val="5E5E5E"/>
                </a:solidFill>
                <a:effectLst/>
                <a:uLnTx/>
                <a:uFillTx/>
                <a:latin typeface="Calibri"/>
                <a:ea typeface="+mn-ea"/>
                <a:cs typeface="+mn-cs"/>
              </a:rPr>
              <a:t>reasoner</a:t>
            </a:r>
            <a:endParaRPr kumimoji="0" lang="en-US" sz="3200" b="0" i="0" u="none" strike="noStrike" kern="1200" cap="none" spc="0" normalizeH="0" baseline="0" noProof="0" dirty="0">
              <a:ln>
                <a:noFill/>
              </a:ln>
              <a:solidFill>
                <a:srgbClr val="5E5E5E"/>
              </a:solidFill>
              <a:effectLst/>
              <a:uLnTx/>
              <a:uFillTx/>
              <a:latin typeface="Calibri"/>
              <a:ea typeface="+mn-ea"/>
              <a:cs typeface="+mn-cs"/>
            </a:endParaRPr>
          </a:p>
        </p:txBody>
      </p:sp>
      <p:pic>
        <p:nvPicPr>
          <p:cNvPr id="20" name="Picture 19" descr="Cafm-logo-small.gif"/>
          <p:cNvPicPr>
            <a:picLocks noChangeAspect="1"/>
          </p:cNvPicPr>
          <p:nvPr/>
        </p:nvPicPr>
        <p:blipFill>
          <a:blip r:embed="rId3"/>
          <a:stretch>
            <a:fillRect/>
          </a:stretch>
        </p:blipFill>
        <p:spPr>
          <a:xfrm>
            <a:off x="9824861" y="2468033"/>
            <a:ext cx="1068917" cy="826629"/>
          </a:xfrm>
          <a:prstGeom prst="rect">
            <a:avLst/>
          </a:prstGeom>
        </p:spPr>
      </p:pic>
      <p:pic>
        <p:nvPicPr>
          <p:cNvPr id="22" name="Picture 21" descr="grampars1.gif"/>
          <p:cNvPicPr>
            <a:picLocks noChangeAspect="1"/>
          </p:cNvPicPr>
          <p:nvPr/>
        </p:nvPicPr>
        <p:blipFill>
          <a:blip r:embed="rId4"/>
          <a:stretch>
            <a:fillRect/>
          </a:stretch>
        </p:blipFill>
        <p:spPr>
          <a:xfrm>
            <a:off x="4693356" y="2048933"/>
            <a:ext cx="1882422" cy="1262078"/>
          </a:xfrm>
          <a:prstGeom prst="rect">
            <a:avLst/>
          </a:prstGeom>
        </p:spPr>
      </p:pic>
      <p:pic>
        <p:nvPicPr>
          <p:cNvPr id="23" name="Picture 22" descr="licensing-agreements-illo-pop_8683.jpg"/>
          <p:cNvPicPr>
            <a:picLocks noChangeAspect="1"/>
          </p:cNvPicPr>
          <p:nvPr/>
        </p:nvPicPr>
        <p:blipFill>
          <a:blip r:embed="rId5"/>
          <a:stretch>
            <a:fillRect/>
          </a:stretch>
        </p:blipFill>
        <p:spPr>
          <a:xfrm>
            <a:off x="882438" y="4086657"/>
            <a:ext cx="1670614" cy="2288512"/>
          </a:xfrm>
          <a:prstGeom prst="rect">
            <a:avLst/>
          </a:prstGeom>
        </p:spPr>
      </p:pic>
      <p:sp>
        <p:nvSpPr>
          <p:cNvPr id="24" name="TextBox 23"/>
          <p:cNvSpPr txBox="1"/>
          <p:nvPr/>
        </p:nvSpPr>
        <p:spPr>
          <a:xfrm>
            <a:off x="9858021" y="4614335"/>
            <a:ext cx="1656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Consequences? </a:t>
            </a:r>
          </a:p>
        </p:txBody>
      </p:sp>
      <p:sp>
        <p:nvSpPr>
          <p:cNvPr id="25" name="TextBox 24"/>
          <p:cNvSpPr txBox="1"/>
          <p:nvPr/>
        </p:nvSpPr>
        <p:spPr>
          <a:xfrm>
            <a:off x="9968088" y="4978403"/>
            <a:ext cx="1656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Consistence? </a:t>
            </a:r>
          </a:p>
        </p:txBody>
      </p:sp>
      <p:sp>
        <p:nvSpPr>
          <p:cNvPr id="26" name="TextBox 25"/>
          <p:cNvSpPr txBox="1"/>
          <p:nvPr/>
        </p:nvSpPr>
        <p:spPr>
          <a:xfrm>
            <a:off x="9937043" y="5356580"/>
            <a:ext cx="1656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Compliance? </a:t>
            </a:r>
          </a:p>
        </p:txBody>
      </p:sp>
      <p:pic>
        <p:nvPicPr>
          <p:cNvPr id="28" name="Picture 27" descr="Software-License-Agreement-Template.jpg"/>
          <p:cNvPicPr>
            <a:picLocks noChangeAspect="1"/>
          </p:cNvPicPr>
          <p:nvPr/>
        </p:nvPicPr>
        <p:blipFill>
          <a:blip r:embed="rId6"/>
          <a:stretch>
            <a:fillRect/>
          </a:stretch>
        </p:blipFill>
        <p:spPr>
          <a:xfrm>
            <a:off x="752648" y="1769532"/>
            <a:ext cx="1365725" cy="1806222"/>
          </a:xfrm>
          <a:prstGeom prst="rect">
            <a:avLst/>
          </a:prstGeom>
        </p:spPr>
      </p:pic>
      <p:pic>
        <p:nvPicPr>
          <p:cNvPr id="29" name="Picture 28" descr="Unknown2.jpg"/>
          <p:cNvPicPr>
            <a:picLocks noChangeAspect="1"/>
          </p:cNvPicPr>
          <p:nvPr/>
        </p:nvPicPr>
        <p:blipFill>
          <a:blip r:embed="rId7"/>
          <a:stretch>
            <a:fillRect/>
          </a:stretch>
        </p:blipFill>
        <p:spPr>
          <a:xfrm>
            <a:off x="7289095" y="1514827"/>
            <a:ext cx="1361017" cy="1180300"/>
          </a:xfrm>
          <a:prstGeom prst="rect">
            <a:avLst/>
          </a:prstGeom>
        </p:spPr>
      </p:pic>
      <p:sp>
        <p:nvSpPr>
          <p:cNvPr id="21" name="TextBox 20"/>
          <p:cNvSpPr txBox="1"/>
          <p:nvPr/>
        </p:nvSpPr>
        <p:spPr>
          <a:xfrm>
            <a:off x="5994404" y="4588935"/>
            <a:ext cx="12163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Structure?</a:t>
            </a:r>
          </a:p>
        </p:txBody>
      </p:sp>
      <p:sp>
        <p:nvSpPr>
          <p:cNvPr id="27" name="Content Placeholder 3"/>
          <p:cNvSpPr txBox="1">
            <a:spLocks/>
          </p:cNvSpPr>
          <p:nvPr/>
        </p:nvSpPr>
        <p:spPr>
          <a:xfrm>
            <a:off x="2833862" y="3632456"/>
            <a:ext cx="1440040" cy="561527"/>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marR="0" lvl="0" indent="0" algn="l" defTabSz="914400" rtl="0" eaLnBrk="1" fontAlgn="auto" latinLnBrk="0" hangingPunct="1">
              <a:lnSpc>
                <a:spcPct val="100000"/>
              </a:lnSpc>
              <a:spcBef>
                <a:spcPts val="300"/>
              </a:spcBef>
              <a:spcAft>
                <a:spcPts val="0"/>
              </a:spcAft>
              <a:buClr>
                <a:srgbClr val="F69200"/>
              </a:buClr>
              <a:buSzTx/>
              <a:buFont typeface="Georgia"/>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mining</a:t>
            </a:r>
          </a:p>
        </p:txBody>
      </p:sp>
      <p:sp>
        <p:nvSpPr>
          <p:cNvPr id="31" name="Content Placeholder 3"/>
          <p:cNvSpPr txBox="1">
            <a:spLocks/>
          </p:cNvSpPr>
          <p:nvPr/>
        </p:nvSpPr>
        <p:spPr>
          <a:xfrm>
            <a:off x="7788807" y="3655178"/>
            <a:ext cx="1436332" cy="561527"/>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marR="0" lvl="0" indent="0" algn="l" defTabSz="914400" rtl="0" eaLnBrk="1" fontAlgn="auto" latinLnBrk="0" hangingPunct="1">
              <a:lnSpc>
                <a:spcPct val="100000"/>
              </a:lnSpc>
              <a:spcBef>
                <a:spcPts val="300"/>
              </a:spcBef>
              <a:spcAft>
                <a:spcPts val="0"/>
              </a:spcAft>
              <a:buClr>
                <a:srgbClr val="F69200"/>
              </a:buClr>
              <a:buSzTx/>
              <a:buFont typeface="Georgia"/>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reasoning</a:t>
            </a:r>
          </a:p>
        </p:txBody>
      </p:sp>
      <p:sp>
        <p:nvSpPr>
          <p:cNvPr id="30" name="Title 1">
            <a:extLst>
              <a:ext uri="{FF2B5EF4-FFF2-40B4-BE49-F238E27FC236}">
                <a16:creationId xmlns:a16="http://schemas.microsoft.com/office/drawing/2014/main" id="{30062DBE-E2F5-A34D-A37E-14641C2C2E3E}"/>
              </a:ext>
            </a:extLst>
          </p:cNvPr>
          <p:cNvSpPr>
            <a:spLocks noGrp="1"/>
          </p:cNvSpPr>
          <p:nvPr>
            <p:ph type="title"/>
          </p:nvPr>
        </p:nvSpPr>
        <p:spPr>
          <a:xfrm>
            <a:off x="609600" y="1143000"/>
            <a:ext cx="10972800" cy="1066800"/>
          </a:xfrm>
        </p:spPr>
        <p:txBody>
          <a:bodyPr/>
          <a:lstStyle/>
          <a:p>
            <a:r>
              <a:rPr lang="en-US" dirty="0"/>
              <a:t>             MIREL pipeline (2019)</a:t>
            </a:r>
          </a:p>
        </p:txBody>
      </p:sp>
    </p:spTree>
    <p:extLst>
      <p:ext uri="{BB962C8B-B14F-4D97-AF65-F5344CB8AC3E}">
        <p14:creationId xmlns:p14="http://schemas.microsoft.com/office/powerpoint/2010/main" val="425486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4202" y="1634713"/>
            <a:ext cx="5147094" cy="772063"/>
          </a:xfrm>
        </p:spPr>
        <p:txBody>
          <a:bodyPr>
            <a:normAutofit/>
          </a:bodyPr>
          <a:lstStyle/>
          <a:p>
            <a:r>
              <a:rPr lang="en-US" sz="3200" dirty="0">
                <a:solidFill>
                  <a:srgbClr val="0070C0"/>
                </a:solidFill>
                <a:sym typeface="Symbol" panose="05050102010706020507" pitchFamily="18" charset="2"/>
              </a:rPr>
              <a:t> </a:t>
            </a:r>
            <a:endParaRPr lang="en-US" sz="3200" dirty="0">
              <a:solidFill>
                <a:srgbClr val="0070C0"/>
              </a:solidFill>
            </a:endParaRPr>
          </a:p>
        </p:txBody>
      </p:sp>
      <p:sp>
        <p:nvSpPr>
          <p:cNvPr id="10" name="Title 2"/>
          <p:cNvSpPr txBox="1">
            <a:spLocks/>
          </p:cNvSpPr>
          <p:nvPr/>
        </p:nvSpPr>
        <p:spPr>
          <a:xfrm>
            <a:off x="416946" y="898592"/>
            <a:ext cx="6432428" cy="1066800"/>
          </a:xfrm>
          <a:prstGeom prst="rect">
            <a:avLst/>
          </a:prstGeom>
        </p:spPr>
        <p:txBody>
          <a:bodyPr vert="horz" anchor="ctr">
            <a:normAutofit/>
          </a:bodyPr>
          <a:lstStyle>
            <a:lvl1pPr algn="l" rtl="0" eaLnBrk="1" latinLnBrk="0" hangingPunct="1">
              <a:spcBef>
                <a:spcPct val="0"/>
              </a:spcBef>
              <a:buNone/>
              <a:defRPr kumimoji="0" lang="en-US" sz="4300" b="1" kern="1200" cap="none" baseline="0" dirty="0">
                <a:ln w="12700">
                  <a:solidFill>
                    <a:schemeClr val="accent2">
                      <a:shade val="90000"/>
                      <a:satMod val="150000"/>
                    </a:schemeClr>
                  </a:solidFill>
                </a:ln>
                <a:solidFill>
                  <a:schemeClr val="accent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300" b="1" i="0" u="none" strike="noStrike" kern="1200" cap="none" spc="0" normalizeH="0" baseline="0" noProof="0" dirty="0">
                <a:ln w="12700">
                  <a:solidFill>
                    <a:srgbClr val="A6B727">
                      <a:shade val="90000"/>
                      <a:satMod val="150000"/>
                    </a:srgbClr>
                  </a:solidFill>
                </a:ln>
                <a:solidFill>
                  <a:srgbClr val="A6B727"/>
                </a:solidFill>
                <a:effectLst/>
                <a:uLnTx/>
                <a:uFillTx/>
                <a:latin typeface="Calibri Light"/>
                <a:ea typeface="+mj-ea"/>
                <a:cs typeface="+mj-cs"/>
              </a:rPr>
              <a:t>Example in France (2019)</a:t>
            </a:r>
          </a:p>
        </p:txBody>
      </p:sp>
      <p:sp>
        <p:nvSpPr>
          <p:cNvPr id="41" name="Content Placeholder 2"/>
          <p:cNvSpPr txBox="1">
            <a:spLocks/>
          </p:cNvSpPr>
          <p:nvPr/>
        </p:nvSpPr>
        <p:spPr>
          <a:xfrm>
            <a:off x="179678" y="6122386"/>
            <a:ext cx="6582841" cy="461080"/>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marR="0" lvl="0" indent="0" algn="ctr" defTabSz="914400" rtl="0" eaLnBrk="1" fontAlgn="auto" latinLnBrk="0" hangingPunct="1">
              <a:lnSpc>
                <a:spcPct val="100000"/>
              </a:lnSpc>
              <a:spcBef>
                <a:spcPts val="1200"/>
              </a:spcBef>
              <a:spcAft>
                <a:spcPts val="0"/>
              </a:spcAft>
              <a:buClr>
                <a:srgbClr val="F69200"/>
              </a:buClr>
              <a:buSzTx/>
              <a:buFont typeface="Georgia"/>
              <a:buNone/>
              <a:tabLst/>
              <a:defRPr/>
            </a:pPr>
            <a:r>
              <a:rPr kumimoji="0" lang="en-GB" sz="2400" b="1" i="0" u="none" strike="noStrike" kern="1200" cap="none" spc="0" normalizeH="0" baseline="0" noProof="0" dirty="0" err="1">
                <a:ln>
                  <a:noFill/>
                </a:ln>
                <a:solidFill>
                  <a:srgbClr val="5E5E5E"/>
                </a:solidFill>
                <a:effectLst/>
                <a:uLnTx/>
                <a:uFillTx/>
                <a:latin typeface="Calibri" pitchFamily="34" charset="0"/>
                <a:ea typeface="+mn-ea"/>
                <a:cs typeface="+mn-cs"/>
              </a:rPr>
              <a:t>Licentia</a:t>
            </a:r>
            <a:r>
              <a:rPr kumimoji="0" lang="en-GB" sz="2400" b="1" i="0" u="none" strike="noStrike" kern="1200" cap="none" spc="0" normalizeH="0" baseline="0" noProof="0" dirty="0">
                <a:ln>
                  <a:noFill/>
                </a:ln>
                <a:solidFill>
                  <a:srgbClr val="5E5E5E"/>
                </a:solidFill>
                <a:effectLst/>
                <a:uLnTx/>
                <a:uFillTx/>
                <a:latin typeface="Calibri" pitchFamily="34" charset="0"/>
                <a:ea typeface="+mn-ea"/>
                <a:cs typeface="+mn-cs"/>
              </a:rPr>
              <a:t> 2.0</a:t>
            </a:r>
          </a:p>
        </p:txBody>
      </p:sp>
      <p:sp>
        <p:nvSpPr>
          <p:cNvPr id="25" name="Content Placeholder 2"/>
          <p:cNvSpPr txBox="1">
            <a:spLocks/>
          </p:cNvSpPr>
          <p:nvPr/>
        </p:nvSpPr>
        <p:spPr>
          <a:xfrm>
            <a:off x="7060677" y="2078171"/>
            <a:ext cx="4496588" cy="4482885"/>
          </a:xfrm>
          <a:prstGeom prst="rect">
            <a:avLst/>
          </a:prstGeom>
        </p:spPr>
        <p:txBody>
          <a:bodyPr vert="horz">
            <a:normAutofit fontScale="92500"/>
          </a:bodyPr>
          <a:lst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a:lstStyle>
          <a:p>
            <a:pPr marL="365760" marR="0" lvl="0" indent="-256032" algn="just" defTabSz="914400" rtl="0" eaLnBrk="1" fontAlgn="auto" latinLnBrk="0" hangingPunct="1">
              <a:lnSpc>
                <a:spcPct val="100000"/>
              </a:lnSpc>
              <a:spcBef>
                <a:spcPts val="1200"/>
              </a:spcBef>
              <a:spcAft>
                <a:spcPts val="0"/>
              </a:spcAft>
              <a:buClr>
                <a:srgbClr val="F69200"/>
              </a:buClr>
              <a:buSzTx/>
              <a:buFont typeface="Georgia"/>
              <a:buChar char="•"/>
              <a:tabLst/>
              <a:defRPr/>
            </a:pPr>
            <a:r>
              <a:rPr kumimoji="0" lang="en-US" sz="2400" b="0" i="0" u="none" strike="noStrike" kern="1200" cap="none" spc="0" normalizeH="0" baseline="0" noProof="0" dirty="0">
                <a:ln>
                  <a:noFill/>
                </a:ln>
                <a:solidFill>
                  <a:srgbClr val="5E5E5E"/>
                </a:solidFill>
                <a:effectLst/>
                <a:uLnTx/>
                <a:uFillTx/>
                <a:latin typeface="Calibri"/>
                <a:ea typeface="+mn-ea"/>
                <a:cs typeface="+mn-cs"/>
              </a:rPr>
              <a:t>A suite of services developed at INRIA to support data producers and publishers in data licensing.</a:t>
            </a:r>
          </a:p>
          <a:p>
            <a:pPr marL="365760" marR="0" lvl="0" indent="-256032" algn="just" defTabSz="914400" rtl="0" eaLnBrk="1" fontAlgn="auto" latinLnBrk="0" hangingPunct="1">
              <a:lnSpc>
                <a:spcPct val="100000"/>
              </a:lnSpc>
              <a:spcBef>
                <a:spcPts val="1200"/>
              </a:spcBef>
              <a:spcAft>
                <a:spcPts val="0"/>
              </a:spcAft>
              <a:buClr>
                <a:srgbClr val="F69200"/>
              </a:buClr>
              <a:buSzTx/>
              <a:buFont typeface="Georgia"/>
              <a:buChar char="•"/>
              <a:tabLst/>
              <a:defRPr/>
            </a:pPr>
            <a:r>
              <a:rPr kumimoji="0" lang="en-US" sz="2400" b="0" i="0" u="none" strike="noStrike" kern="1200" cap="none" spc="0" normalizeH="0" baseline="0" noProof="0" dirty="0">
                <a:ln>
                  <a:noFill/>
                </a:ln>
                <a:solidFill>
                  <a:srgbClr val="5E5E5E"/>
                </a:solidFill>
                <a:effectLst/>
                <a:uLnTx/>
                <a:uFillTx/>
                <a:latin typeface="Calibri"/>
                <a:ea typeface="+mn-ea"/>
                <a:cs typeface="+mn-cs"/>
              </a:rPr>
              <a:t>A user-friendly interface that masks to the user the complexity of the legal reasoning.</a:t>
            </a:r>
          </a:p>
          <a:p>
            <a:pPr marL="365760" marR="0" lvl="0" indent="-256032" algn="just" defTabSz="914400" rtl="0" eaLnBrk="1" fontAlgn="auto" latinLnBrk="0" hangingPunct="1">
              <a:lnSpc>
                <a:spcPct val="100000"/>
              </a:lnSpc>
              <a:spcBef>
                <a:spcPts val="1200"/>
              </a:spcBef>
              <a:spcAft>
                <a:spcPts val="0"/>
              </a:spcAft>
              <a:buClr>
                <a:srgbClr val="F69200"/>
              </a:buClr>
              <a:buSzTx/>
              <a:buFont typeface="Georgia"/>
              <a:buChar char="•"/>
              <a:tabLst/>
              <a:defRPr/>
            </a:pPr>
            <a:r>
              <a:rPr kumimoji="0" lang="en-GB" sz="2400" b="0" i="0" u="none" strike="noStrike" kern="1200" cap="none" spc="0" normalizeH="0" baseline="0" noProof="0" dirty="0" err="1">
                <a:ln>
                  <a:noFill/>
                </a:ln>
                <a:solidFill>
                  <a:srgbClr val="5E5E5E"/>
                </a:solidFill>
                <a:effectLst/>
                <a:uLnTx/>
                <a:uFillTx/>
                <a:latin typeface="Calibri" pitchFamily="34" charset="0"/>
                <a:ea typeface="+mn-ea"/>
                <a:cs typeface="+mn-cs"/>
              </a:rPr>
              <a:t>Licentia</a:t>
            </a:r>
            <a:r>
              <a:rPr kumimoji="0" lang="en-GB" sz="2400" b="0" i="0" u="none" strike="noStrike" kern="1200" cap="none" spc="0" normalizeH="0" baseline="0" noProof="0" dirty="0">
                <a:ln>
                  <a:noFill/>
                </a:ln>
                <a:solidFill>
                  <a:srgbClr val="5E5E5E"/>
                </a:solidFill>
                <a:effectLst/>
                <a:uLnTx/>
                <a:uFillTx/>
                <a:latin typeface="Calibri" pitchFamily="34" charset="0"/>
                <a:ea typeface="+mn-ea"/>
                <a:cs typeface="+mn-cs"/>
              </a:rPr>
              <a:t> 2.0 allows to:</a:t>
            </a:r>
          </a:p>
          <a:p>
            <a:pPr marL="658368" marR="0" lvl="1" indent="-246888" algn="just" defTabSz="914400" rtl="0" eaLnBrk="1" fontAlgn="auto" latinLnBrk="0" hangingPunct="1">
              <a:lnSpc>
                <a:spcPct val="100000"/>
              </a:lnSpc>
              <a:spcBef>
                <a:spcPts val="600"/>
              </a:spcBef>
              <a:spcAft>
                <a:spcPts val="0"/>
              </a:spcAft>
              <a:buClr>
                <a:srgbClr val="A6B727"/>
              </a:buClr>
              <a:buSzTx/>
              <a:buFont typeface="Georgia"/>
              <a:buChar char="▫"/>
              <a:tabLst/>
              <a:defRPr/>
            </a:pPr>
            <a:r>
              <a:rPr kumimoji="0" lang="en-GB" sz="2400" b="0" i="0" u="none" strike="noStrike" kern="1200" cap="none" spc="0" normalizeH="0" baseline="0" noProof="0" dirty="0">
                <a:ln>
                  <a:noFill/>
                </a:ln>
                <a:solidFill>
                  <a:srgbClr val="5E5E5E"/>
                </a:solidFill>
                <a:effectLst/>
                <a:uLnTx/>
                <a:uFillTx/>
                <a:latin typeface="Calibri" pitchFamily="34" charset="0"/>
                <a:ea typeface="+mn-ea"/>
                <a:cs typeface="+mn-cs"/>
              </a:rPr>
              <a:t>Compose a license by selecting keywords through the interface.</a:t>
            </a:r>
          </a:p>
          <a:p>
            <a:pPr marL="658368" marR="0" lvl="1" indent="-246888" algn="just" defTabSz="914400" rtl="0" eaLnBrk="1" fontAlgn="auto" latinLnBrk="0" hangingPunct="1">
              <a:lnSpc>
                <a:spcPct val="100000"/>
              </a:lnSpc>
              <a:spcBef>
                <a:spcPts val="600"/>
              </a:spcBef>
              <a:spcAft>
                <a:spcPts val="0"/>
              </a:spcAft>
              <a:buClr>
                <a:srgbClr val="A6B727"/>
              </a:buClr>
              <a:buSzTx/>
              <a:buFont typeface="Georgia"/>
              <a:buChar char="▫"/>
              <a:tabLst/>
              <a:defRPr/>
            </a:pPr>
            <a:r>
              <a:rPr kumimoji="0" lang="en-US" sz="2400" b="0" i="0" u="none" strike="noStrike" kern="1200" cap="none" spc="0" normalizeH="0" baseline="0" noProof="0" dirty="0">
                <a:ln>
                  <a:noFill/>
                </a:ln>
                <a:solidFill>
                  <a:srgbClr val="5E5E5E"/>
                </a:solidFill>
                <a:effectLst/>
                <a:uLnTx/>
                <a:uFillTx/>
                <a:latin typeface="Calibri"/>
                <a:ea typeface="+mn-ea"/>
                <a:cs typeface="+mn-cs"/>
              </a:rPr>
              <a:t>Check if a certain action is compliant with a given license.</a:t>
            </a:r>
          </a:p>
          <a:p>
            <a:pPr marL="365760" marR="0" lvl="0" indent="-256032" algn="just" defTabSz="914400" rtl="0" eaLnBrk="1" fontAlgn="auto" latinLnBrk="0" hangingPunct="1">
              <a:lnSpc>
                <a:spcPct val="100000"/>
              </a:lnSpc>
              <a:spcBef>
                <a:spcPts val="1200"/>
              </a:spcBef>
              <a:spcAft>
                <a:spcPts val="0"/>
              </a:spcAft>
              <a:buClr>
                <a:srgbClr val="F69200"/>
              </a:buClr>
              <a:buSzTx/>
              <a:buFont typeface="Georgia"/>
              <a:buChar char="•"/>
              <a:tabLst/>
              <a:defRPr/>
            </a:pPr>
            <a:endParaRPr kumimoji="0" lang="en-US" sz="2400" b="0" i="0" u="none" strike="noStrike" kern="1200" cap="none" spc="0" normalizeH="0" baseline="0" noProof="0" dirty="0">
              <a:ln>
                <a:noFill/>
              </a:ln>
              <a:solidFill>
                <a:srgbClr val="5E5E5E"/>
              </a:solidFill>
              <a:effectLst/>
              <a:uLnTx/>
              <a:uFillTx/>
              <a:latin typeface="Calibri"/>
              <a:ea typeface="+mn-ea"/>
              <a:cs typeface="+mn-cs"/>
            </a:endParaRPr>
          </a:p>
        </p:txBody>
      </p:sp>
      <p:grpSp>
        <p:nvGrpSpPr>
          <p:cNvPr id="6" name="Group 4"/>
          <p:cNvGrpSpPr>
            <a:grpSpLocks noChangeAspect="1"/>
          </p:cNvGrpSpPr>
          <p:nvPr/>
        </p:nvGrpSpPr>
        <p:grpSpPr bwMode="auto">
          <a:xfrm>
            <a:off x="179678" y="2595313"/>
            <a:ext cx="6586225" cy="3456696"/>
            <a:chOff x="921" y="628"/>
            <a:chExt cx="5838" cy="3064"/>
          </a:xfrm>
        </p:grpSpPr>
        <p:sp>
          <p:nvSpPr>
            <p:cNvPr id="7" name="AutoShape 3"/>
            <p:cNvSpPr>
              <a:spLocks noChangeAspect="1" noChangeArrowheads="1" noTextEdit="1"/>
            </p:cNvSpPr>
            <p:nvPr/>
          </p:nvSpPr>
          <p:spPr bwMode="auto">
            <a:xfrm>
              <a:off x="921" y="628"/>
              <a:ext cx="5838" cy="306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 y="628"/>
              <a:ext cx="5835" cy="3066"/>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09489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4202" y="1634713"/>
            <a:ext cx="5147094" cy="772063"/>
          </a:xfrm>
        </p:spPr>
        <p:txBody>
          <a:bodyPr>
            <a:normAutofit/>
          </a:bodyPr>
          <a:lstStyle/>
          <a:p>
            <a:r>
              <a:rPr lang="en-US" sz="3200" dirty="0">
                <a:solidFill>
                  <a:srgbClr val="0070C0"/>
                </a:solidFill>
                <a:sym typeface="Symbol" panose="05050102010706020507" pitchFamily="18" charset="2"/>
              </a:rPr>
              <a:t> </a:t>
            </a:r>
            <a:endParaRPr lang="en-US" sz="3200" dirty="0">
              <a:solidFill>
                <a:srgbClr val="0070C0"/>
              </a:solidFill>
            </a:endParaRPr>
          </a:p>
        </p:txBody>
      </p:sp>
      <p:sp>
        <p:nvSpPr>
          <p:cNvPr id="10" name="Title 2"/>
          <p:cNvSpPr txBox="1">
            <a:spLocks/>
          </p:cNvSpPr>
          <p:nvPr/>
        </p:nvSpPr>
        <p:spPr>
          <a:xfrm>
            <a:off x="416946" y="898592"/>
            <a:ext cx="6432428" cy="1066800"/>
          </a:xfrm>
          <a:prstGeom prst="rect">
            <a:avLst/>
          </a:prstGeom>
        </p:spPr>
        <p:txBody>
          <a:bodyPr vert="horz" anchor="ctr">
            <a:normAutofit/>
          </a:bodyPr>
          <a:lstStyle>
            <a:lvl1pPr algn="l" rtl="0" eaLnBrk="1" latinLnBrk="0" hangingPunct="1">
              <a:spcBef>
                <a:spcPct val="0"/>
              </a:spcBef>
              <a:buNone/>
              <a:defRPr kumimoji="0" lang="en-US" sz="4300" b="1" kern="1200" cap="none" baseline="0" dirty="0">
                <a:ln w="12700">
                  <a:solidFill>
                    <a:schemeClr val="accent2">
                      <a:shade val="90000"/>
                      <a:satMod val="150000"/>
                    </a:schemeClr>
                  </a:solidFill>
                </a:ln>
                <a:solidFill>
                  <a:schemeClr val="accent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300" b="1" i="0" u="none" strike="noStrike" kern="1200" cap="none" spc="0" normalizeH="0" baseline="0" noProof="0" dirty="0">
                <a:ln w="12700">
                  <a:solidFill>
                    <a:srgbClr val="A6B727">
                      <a:shade val="90000"/>
                      <a:satMod val="150000"/>
                    </a:srgbClr>
                  </a:solidFill>
                </a:ln>
                <a:solidFill>
                  <a:srgbClr val="A6B727"/>
                </a:solidFill>
                <a:effectLst/>
                <a:uLnTx/>
                <a:uFillTx/>
                <a:latin typeface="Calibri Light"/>
                <a:ea typeface="+mj-ea"/>
                <a:cs typeface="+mj-cs"/>
              </a:rPr>
              <a:t>Example in France (2019)</a:t>
            </a:r>
          </a:p>
        </p:txBody>
      </p:sp>
      <p:sp>
        <p:nvSpPr>
          <p:cNvPr id="25" name="Content Placeholder 2"/>
          <p:cNvSpPr txBox="1">
            <a:spLocks/>
          </p:cNvSpPr>
          <p:nvPr/>
        </p:nvSpPr>
        <p:spPr>
          <a:xfrm>
            <a:off x="6519433" y="2287295"/>
            <a:ext cx="5009547" cy="4239121"/>
          </a:xfrm>
          <a:prstGeom prst="rect">
            <a:avLst/>
          </a:prstGeom>
        </p:spPr>
        <p:txBody>
          <a:bodyPr vert="horz">
            <a:normAutofit fontScale="92500"/>
          </a:bodyPr>
          <a:lst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a:lstStyle>
          <a:p>
            <a:pPr marL="365760" marR="0" lvl="0" indent="-256032" algn="just" defTabSz="914400" rtl="0" eaLnBrk="1" fontAlgn="auto" latinLnBrk="0" hangingPunct="1">
              <a:lnSpc>
                <a:spcPct val="100000"/>
              </a:lnSpc>
              <a:spcBef>
                <a:spcPts val="1200"/>
              </a:spcBef>
              <a:spcAft>
                <a:spcPts val="0"/>
              </a:spcAft>
              <a:buClr>
                <a:srgbClr val="F69200"/>
              </a:buClr>
              <a:buSzTx/>
              <a:buFont typeface="Georgia"/>
              <a:buChar char="•"/>
              <a:tabLst/>
              <a:defRPr/>
            </a:pPr>
            <a:r>
              <a:rPr kumimoji="0" lang="en-US" sz="2400" b="0" i="0" u="none" strike="noStrike" kern="1200" cap="none" spc="0" normalizeH="0" baseline="0" noProof="0" dirty="0">
                <a:ln>
                  <a:noFill/>
                </a:ln>
                <a:solidFill>
                  <a:srgbClr val="5E5E5E"/>
                </a:solidFill>
                <a:effectLst/>
                <a:uLnTx/>
                <a:uFillTx/>
                <a:latin typeface="Calibri"/>
                <a:ea typeface="+mn-ea"/>
                <a:cs typeface="+mn-cs"/>
              </a:rPr>
              <a:t>A new version of </a:t>
            </a:r>
            <a:r>
              <a:rPr kumimoji="0" lang="en-US" sz="2400" b="0" i="0" u="none" strike="noStrike" kern="1200" cap="none" spc="0" normalizeH="0" baseline="0" noProof="0" dirty="0" err="1">
                <a:ln>
                  <a:noFill/>
                </a:ln>
                <a:solidFill>
                  <a:srgbClr val="5E5E5E"/>
                </a:solidFill>
                <a:effectLst/>
                <a:uLnTx/>
                <a:uFillTx/>
                <a:latin typeface="Calibri"/>
                <a:ea typeface="+mn-ea"/>
                <a:cs typeface="+mn-cs"/>
              </a:rPr>
              <a:t>Licentia</a:t>
            </a:r>
            <a:r>
              <a:rPr kumimoji="0" lang="en-US" sz="2400" b="0" i="0" u="none" strike="noStrike" kern="1200" cap="none" spc="0" normalizeH="0" baseline="0" noProof="0" dirty="0">
                <a:ln>
                  <a:noFill/>
                </a:ln>
                <a:solidFill>
                  <a:srgbClr val="5E5E5E"/>
                </a:solidFill>
                <a:effectLst/>
                <a:uLnTx/>
                <a:uFillTx/>
                <a:latin typeface="Calibri"/>
                <a:ea typeface="+mn-ea"/>
                <a:cs typeface="+mn-cs"/>
              </a:rPr>
              <a:t> has been released in the context of MIREL.</a:t>
            </a:r>
          </a:p>
          <a:p>
            <a:pPr marL="365760" marR="0" lvl="0" indent="-256032" algn="just" defTabSz="914400" rtl="0" eaLnBrk="1" fontAlgn="auto" latinLnBrk="0" hangingPunct="1">
              <a:lnSpc>
                <a:spcPct val="100000"/>
              </a:lnSpc>
              <a:spcBef>
                <a:spcPts val="1200"/>
              </a:spcBef>
              <a:spcAft>
                <a:spcPts val="0"/>
              </a:spcAft>
              <a:buClr>
                <a:srgbClr val="F69200"/>
              </a:buClr>
              <a:buSzTx/>
              <a:buFont typeface="Georgia"/>
              <a:buChar char="•"/>
              <a:tabLst/>
              <a:defRPr/>
            </a:pPr>
            <a:r>
              <a:rPr kumimoji="0" lang="en-GB" sz="2400" b="0" i="0" u="none" strike="noStrike" kern="1200" cap="none" spc="0" normalizeH="0" baseline="0" noProof="0" dirty="0" err="1">
                <a:ln>
                  <a:noFill/>
                </a:ln>
                <a:solidFill>
                  <a:srgbClr val="5E5E5E"/>
                </a:solidFill>
                <a:effectLst/>
                <a:uLnTx/>
                <a:uFillTx/>
                <a:latin typeface="Calibri" pitchFamily="34" charset="0"/>
                <a:ea typeface="+mn-ea"/>
                <a:cs typeface="+mn-cs"/>
              </a:rPr>
              <a:t>Licentia</a:t>
            </a:r>
            <a:r>
              <a:rPr kumimoji="0" lang="en-GB" sz="2400" b="0" i="0" u="none" strike="noStrike" kern="1200" cap="none" spc="0" normalizeH="0" baseline="0" noProof="0" dirty="0">
                <a:ln>
                  <a:noFill/>
                </a:ln>
                <a:solidFill>
                  <a:srgbClr val="5E5E5E"/>
                </a:solidFill>
                <a:effectLst/>
                <a:uLnTx/>
                <a:uFillTx/>
                <a:latin typeface="Calibri" pitchFamily="34" charset="0"/>
                <a:ea typeface="+mn-ea"/>
                <a:cs typeface="+mn-cs"/>
              </a:rPr>
              <a:t> 2.0 </a:t>
            </a:r>
            <a:r>
              <a:rPr kumimoji="0" lang="en-US" sz="2400" b="0" i="0" u="none" strike="noStrike" kern="1200" cap="none" spc="0" normalizeH="0" baseline="0" noProof="0" dirty="0">
                <a:ln>
                  <a:noFill/>
                </a:ln>
                <a:solidFill>
                  <a:srgbClr val="5E5E5E"/>
                </a:solidFill>
                <a:effectLst/>
                <a:uLnTx/>
                <a:uFillTx/>
                <a:latin typeface="Calibri" pitchFamily="34" charset="0"/>
                <a:ea typeface="+mn-ea"/>
                <a:cs typeface="+mn-cs"/>
              </a:rPr>
              <a:t>integrates a new service whose aim is to translate natural language licenses into RDF ones, where in particular obligations, prohibitions and permissions are highlighted.</a:t>
            </a:r>
          </a:p>
          <a:p>
            <a:pPr marL="365760" marR="0" lvl="0" indent="-256032" algn="just" defTabSz="914400" rtl="0" eaLnBrk="1" fontAlgn="auto" latinLnBrk="0" hangingPunct="1">
              <a:lnSpc>
                <a:spcPct val="100000"/>
              </a:lnSpc>
              <a:spcBef>
                <a:spcPts val="1200"/>
              </a:spcBef>
              <a:spcAft>
                <a:spcPts val="0"/>
              </a:spcAft>
              <a:buClr>
                <a:srgbClr val="F69200"/>
              </a:buClr>
              <a:buSzTx/>
              <a:buFont typeface="Georgia"/>
              <a:buChar char="•"/>
              <a:tabLst/>
              <a:defRPr/>
            </a:pPr>
            <a:r>
              <a:rPr kumimoji="0" lang="en-US" sz="2400" b="0" i="0" u="none" strike="noStrike" kern="1200" cap="none" spc="0" normalizeH="0" baseline="0" noProof="0" dirty="0">
                <a:ln>
                  <a:noFill/>
                </a:ln>
                <a:solidFill>
                  <a:srgbClr val="5E5E5E"/>
                </a:solidFill>
                <a:effectLst/>
                <a:uLnTx/>
                <a:uFillTx/>
                <a:latin typeface="Calibri" pitchFamily="34" charset="0"/>
                <a:ea typeface="+mn-ea"/>
                <a:cs typeface="+mn-cs"/>
              </a:rPr>
              <a:t>This has been achieved via an Active Learning approach developed at the University of Cordoba.</a:t>
            </a:r>
          </a:p>
          <a:p>
            <a:pPr marL="365760" marR="0" lvl="0" indent="-256032" algn="just" defTabSz="914400" rtl="0" eaLnBrk="1" fontAlgn="auto" latinLnBrk="0" hangingPunct="1">
              <a:lnSpc>
                <a:spcPct val="100000"/>
              </a:lnSpc>
              <a:spcBef>
                <a:spcPts val="1200"/>
              </a:spcBef>
              <a:spcAft>
                <a:spcPts val="0"/>
              </a:spcAft>
              <a:buClr>
                <a:srgbClr val="F69200"/>
              </a:buClr>
              <a:buSzTx/>
              <a:buFont typeface="Georgia"/>
              <a:buChar char="•"/>
              <a:tabLst/>
              <a:defRPr/>
            </a:pPr>
            <a:endParaRPr kumimoji="0" lang="en-US" sz="2400" b="0" i="0" u="none" strike="noStrike" kern="1200" cap="none" spc="0" normalizeH="0" baseline="0" noProof="0" dirty="0">
              <a:ln>
                <a:noFill/>
              </a:ln>
              <a:solidFill>
                <a:srgbClr val="5E5E5E"/>
              </a:solidFill>
              <a:effectLst/>
              <a:uLnTx/>
              <a:uFillTx/>
              <a:latin typeface="Calibri"/>
              <a:ea typeface="+mn-ea"/>
              <a:cs typeface="+mn-cs"/>
            </a:endParaRPr>
          </a:p>
        </p:txBody>
      </p:sp>
      <p:grpSp>
        <p:nvGrpSpPr>
          <p:cNvPr id="9" name="Group 8"/>
          <p:cNvGrpSpPr>
            <a:grpSpLocks noChangeAspect="1"/>
          </p:cNvGrpSpPr>
          <p:nvPr/>
        </p:nvGrpSpPr>
        <p:grpSpPr bwMode="auto">
          <a:xfrm>
            <a:off x="435799" y="2663807"/>
            <a:ext cx="5776472" cy="3168580"/>
            <a:chOff x="945" y="572"/>
            <a:chExt cx="5790" cy="3176"/>
          </a:xfrm>
        </p:grpSpPr>
        <p:sp>
          <p:nvSpPr>
            <p:cNvPr id="11" name="AutoShape 7"/>
            <p:cNvSpPr>
              <a:spLocks noChangeAspect="1" noChangeArrowheads="1" noTextEdit="1"/>
            </p:cNvSpPr>
            <p:nvPr/>
          </p:nvSpPr>
          <p:spPr bwMode="auto">
            <a:xfrm>
              <a:off x="945" y="572"/>
              <a:ext cx="5790" cy="3176"/>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 y="572"/>
              <a:ext cx="5788" cy="317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17" name="Content Placeholder 2"/>
          <p:cNvSpPr txBox="1">
            <a:spLocks/>
          </p:cNvSpPr>
          <p:nvPr/>
        </p:nvSpPr>
        <p:spPr>
          <a:xfrm>
            <a:off x="407519" y="5944179"/>
            <a:ext cx="5802757" cy="461080"/>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a:lstStyle>
          <a:p>
            <a:pPr marL="109728" marR="0" lvl="0" indent="0" algn="ctr" defTabSz="914400" rtl="0" eaLnBrk="1" fontAlgn="auto" latinLnBrk="0" hangingPunct="1">
              <a:lnSpc>
                <a:spcPct val="100000"/>
              </a:lnSpc>
              <a:spcBef>
                <a:spcPts val="1200"/>
              </a:spcBef>
              <a:spcAft>
                <a:spcPts val="0"/>
              </a:spcAft>
              <a:buClr>
                <a:srgbClr val="F69200"/>
              </a:buClr>
              <a:buSzTx/>
              <a:buFont typeface="Georgia"/>
              <a:buNone/>
              <a:tabLst/>
              <a:defRPr/>
            </a:pPr>
            <a:r>
              <a:rPr kumimoji="0" lang="en-GB" sz="2400" b="1" i="0" u="none" strike="noStrike" kern="1200" cap="none" spc="0" normalizeH="0" baseline="0" noProof="0" dirty="0">
                <a:ln>
                  <a:noFill/>
                </a:ln>
                <a:solidFill>
                  <a:srgbClr val="5E5E5E"/>
                </a:solidFill>
                <a:effectLst/>
                <a:uLnTx/>
                <a:uFillTx/>
                <a:latin typeface="Calibri" pitchFamily="34" charset="0"/>
                <a:ea typeface="+mn-ea"/>
                <a:cs typeface="+mn-cs"/>
              </a:rPr>
              <a:t>The architecture of </a:t>
            </a:r>
            <a:r>
              <a:rPr kumimoji="0" lang="en-GB" sz="2400" b="1" i="0" u="none" strike="noStrike" kern="1200" cap="none" spc="0" normalizeH="0" baseline="0" noProof="0" dirty="0" err="1">
                <a:ln>
                  <a:noFill/>
                </a:ln>
                <a:solidFill>
                  <a:srgbClr val="5E5E5E"/>
                </a:solidFill>
                <a:effectLst/>
                <a:uLnTx/>
                <a:uFillTx/>
                <a:latin typeface="Calibri" pitchFamily="34" charset="0"/>
                <a:ea typeface="+mn-ea"/>
                <a:cs typeface="+mn-cs"/>
              </a:rPr>
              <a:t>Licentia</a:t>
            </a:r>
            <a:r>
              <a:rPr kumimoji="0" lang="en-GB" sz="2400" b="1" i="0" u="none" strike="noStrike" kern="1200" cap="none" spc="0" normalizeH="0" baseline="0" noProof="0" dirty="0">
                <a:ln>
                  <a:noFill/>
                </a:ln>
                <a:solidFill>
                  <a:srgbClr val="5E5E5E"/>
                </a:solidFill>
                <a:effectLst/>
                <a:uLnTx/>
                <a:uFillTx/>
                <a:latin typeface="Calibri" pitchFamily="34" charset="0"/>
                <a:ea typeface="+mn-ea"/>
                <a:cs typeface="+mn-cs"/>
              </a:rPr>
              <a:t> 2.0</a:t>
            </a:r>
          </a:p>
        </p:txBody>
      </p:sp>
    </p:spTree>
    <p:extLst>
      <p:ext uri="{BB962C8B-B14F-4D97-AF65-F5344CB8AC3E}">
        <p14:creationId xmlns:p14="http://schemas.microsoft.com/office/powerpoint/2010/main" val="241906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E29CFBC-A64F-D542-ACBF-ADB06DDE29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19578" y="760466"/>
            <a:ext cx="8500753" cy="6097534"/>
          </a:xfrm>
        </p:spPr>
      </p:pic>
      <p:sp>
        <p:nvSpPr>
          <p:cNvPr id="3" name="Title 2">
            <a:extLst>
              <a:ext uri="{FF2B5EF4-FFF2-40B4-BE49-F238E27FC236}">
                <a16:creationId xmlns:a16="http://schemas.microsoft.com/office/drawing/2014/main" id="{E3996DFA-0EB7-344D-8BA1-6B0A998E06A1}"/>
              </a:ext>
            </a:extLst>
          </p:cNvPr>
          <p:cNvSpPr>
            <a:spLocks noGrp="1"/>
          </p:cNvSpPr>
          <p:nvPr>
            <p:ph type="title"/>
          </p:nvPr>
        </p:nvSpPr>
        <p:spPr>
          <a:xfrm>
            <a:off x="609600" y="1142999"/>
            <a:ext cx="2570922" cy="5039139"/>
          </a:xfrm>
        </p:spPr>
        <p:txBody>
          <a:bodyPr>
            <a:normAutofit/>
          </a:bodyPr>
          <a:lstStyle/>
          <a:p>
            <a:r>
              <a:rPr lang="en-US" dirty="0"/>
              <a:t>Handbook of Legal AI (the MIREL book), to appear</a:t>
            </a:r>
          </a:p>
        </p:txBody>
      </p:sp>
    </p:spTree>
    <p:extLst>
      <p:ext uri="{BB962C8B-B14F-4D97-AF65-F5344CB8AC3E}">
        <p14:creationId xmlns:p14="http://schemas.microsoft.com/office/powerpoint/2010/main" val="17329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996DFA-0EB7-344D-8BA1-6B0A998E06A1}"/>
              </a:ext>
            </a:extLst>
          </p:cNvPr>
          <p:cNvSpPr>
            <a:spLocks noGrp="1"/>
          </p:cNvSpPr>
          <p:nvPr>
            <p:ph type="title"/>
          </p:nvPr>
        </p:nvSpPr>
        <p:spPr>
          <a:xfrm>
            <a:off x="609600" y="1142999"/>
            <a:ext cx="2570922" cy="5039139"/>
          </a:xfrm>
        </p:spPr>
        <p:txBody>
          <a:bodyPr>
            <a:normAutofit/>
          </a:bodyPr>
          <a:lstStyle/>
          <a:p>
            <a:r>
              <a:rPr lang="en-US" dirty="0"/>
              <a:t>Handbook of Legal AI (the MIREL book), </a:t>
            </a:r>
            <a:r>
              <a:rPr lang="en-US"/>
              <a:t>to appear</a:t>
            </a:r>
            <a:endParaRPr lang="en-US" dirty="0"/>
          </a:p>
        </p:txBody>
      </p:sp>
      <p:pic>
        <p:nvPicPr>
          <p:cNvPr id="7" name="Content Placeholder 6">
            <a:extLst>
              <a:ext uri="{FF2B5EF4-FFF2-40B4-BE49-F238E27FC236}">
                <a16:creationId xmlns:a16="http://schemas.microsoft.com/office/drawing/2014/main" id="{803BCA82-7CEB-B749-B19E-2AA6808A2B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36412" y="1142999"/>
            <a:ext cx="7453831" cy="5346583"/>
          </a:xfrm>
        </p:spPr>
      </p:pic>
    </p:spTree>
    <p:extLst>
      <p:ext uri="{BB962C8B-B14F-4D97-AF65-F5344CB8AC3E}">
        <p14:creationId xmlns:p14="http://schemas.microsoft.com/office/powerpoint/2010/main" val="416201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996DFA-0EB7-344D-8BA1-6B0A998E06A1}"/>
              </a:ext>
            </a:extLst>
          </p:cNvPr>
          <p:cNvSpPr>
            <a:spLocks noGrp="1"/>
          </p:cNvSpPr>
          <p:nvPr>
            <p:ph type="title"/>
          </p:nvPr>
        </p:nvSpPr>
        <p:spPr>
          <a:xfrm>
            <a:off x="609600" y="1142999"/>
            <a:ext cx="2570922" cy="5039139"/>
          </a:xfrm>
        </p:spPr>
        <p:txBody>
          <a:bodyPr>
            <a:normAutofit/>
          </a:bodyPr>
          <a:lstStyle/>
          <a:p>
            <a:r>
              <a:rPr lang="en-US" dirty="0"/>
              <a:t>Handbook of Legal AI (the MIREL book), </a:t>
            </a:r>
            <a:r>
              <a:rPr lang="en-US"/>
              <a:t>to appear</a:t>
            </a:r>
            <a:endParaRPr lang="en-US" dirty="0"/>
          </a:p>
        </p:txBody>
      </p:sp>
      <p:pic>
        <p:nvPicPr>
          <p:cNvPr id="6" name="Content Placeholder 5">
            <a:extLst>
              <a:ext uri="{FF2B5EF4-FFF2-40B4-BE49-F238E27FC236}">
                <a16:creationId xmlns:a16="http://schemas.microsoft.com/office/drawing/2014/main" id="{66078F9A-AD76-784F-96AF-81A34EF771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35385" y="1326796"/>
            <a:ext cx="7472909" cy="5326555"/>
          </a:xfrm>
        </p:spPr>
      </p:pic>
    </p:spTree>
    <p:extLst>
      <p:ext uri="{BB962C8B-B14F-4D97-AF65-F5344CB8AC3E}">
        <p14:creationId xmlns:p14="http://schemas.microsoft.com/office/powerpoint/2010/main" val="285034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19D09D-3A18-C746-B07A-B0A795F849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5361" y="2034335"/>
            <a:ext cx="8500764" cy="5245006"/>
          </a:xfrm>
        </p:spPr>
      </p:pic>
      <p:sp>
        <p:nvSpPr>
          <p:cNvPr id="3" name="Title 2">
            <a:extLst>
              <a:ext uri="{FF2B5EF4-FFF2-40B4-BE49-F238E27FC236}">
                <a16:creationId xmlns:a16="http://schemas.microsoft.com/office/drawing/2014/main" id="{B3E9911C-D96C-5342-AA71-7E8534D2CF84}"/>
              </a:ext>
            </a:extLst>
          </p:cNvPr>
          <p:cNvSpPr>
            <a:spLocks noGrp="1"/>
          </p:cNvSpPr>
          <p:nvPr>
            <p:ph type="title"/>
          </p:nvPr>
        </p:nvSpPr>
        <p:spPr/>
        <p:txBody>
          <a:bodyPr/>
          <a:lstStyle/>
          <a:p>
            <a:r>
              <a:rPr lang="en-US" dirty="0"/>
              <a:t>College publications</a:t>
            </a:r>
          </a:p>
        </p:txBody>
      </p:sp>
    </p:spTree>
    <p:extLst>
      <p:ext uri="{BB962C8B-B14F-4D97-AF65-F5344CB8AC3E}">
        <p14:creationId xmlns:p14="http://schemas.microsoft.com/office/powerpoint/2010/main" val="261665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5578-2225-86A6-E800-BBC816BD6F8B}"/>
              </a:ext>
            </a:extLst>
          </p:cNvPr>
          <p:cNvSpPr>
            <a:spLocks noGrp="1"/>
          </p:cNvSpPr>
          <p:nvPr>
            <p:ph type="title"/>
          </p:nvPr>
        </p:nvSpPr>
        <p:spPr>
          <a:xfrm>
            <a:off x="1703295" y="1083732"/>
            <a:ext cx="5509628" cy="4690534"/>
          </a:xfrm>
        </p:spPr>
        <p:txBody>
          <a:bodyPr vert="horz" lIns="91440" tIns="45720" rIns="91440" bIns="45720" rtlCol="0" anchor="ctr">
            <a:normAutofit/>
          </a:bodyPr>
          <a:lstStyle/>
          <a:p>
            <a:pPr algn="r"/>
            <a:r>
              <a:rPr lang="en-US" sz="7200" spc="-100" dirty="0">
                <a:solidFill>
                  <a:schemeClr val="tx1">
                    <a:lumMod val="75000"/>
                    <a:lumOff val="25000"/>
                  </a:schemeClr>
                </a:solidFill>
              </a:rPr>
              <a:t>PART II</a:t>
            </a:r>
          </a:p>
        </p:txBody>
      </p:sp>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7568588" y="1083732"/>
            <a:ext cx="3795455" cy="4690534"/>
          </a:xfrm>
        </p:spPr>
        <p:txBody>
          <a:bodyPr vert="horz" lIns="91440" tIns="45720" rIns="91440" bIns="45720" rtlCol="0" anchor="ctr">
            <a:normAutofit/>
          </a:bodyPr>
          <a:lstStyle/>
          <a:p>
            <a:pPr marL="0" indent="0">
              <a:buNone/>
            </a:pPr>
            <a:r>
              <a:rPr lang="en-US" sz="2800" b="1" dirty="0">
                <a:solidFill>
                  <a:schemeClr val="tx2">
                    <a:lumMod val="60000"/>
                    <a:lumOff val="40000"/>
                  </a:schemeClr>
                </a:solidFill>
              </a:rPr>
              <a:t>New developments in mining </a:t>
            </a:r>
            <a:r>
              <a:rPr lang="en-US" sz="2800" b="1" u="sng" dirty="0">
                <a:solidFill>
                  <a:schemeClr val="tx2">
                    <a:lumMod val="60000"/>
                    <a:lumOff val="40000"/>
                  </a:schemeClr>
                </a:solidFill>
              </a:rPr>
              <a:t>arguments</a:t>
            </a:r>
            <a:br>
              <a:rPr lang="en-US" sz="2800" b="1" dirty="0">
                <a:solidFill>
                  <a:schemeClr val="tx2">
                    <a:lumMod val="60000"/>
                    <a:lumOff val="40000"/>
                  </a:schemeClr>
                </a:solidFill>
              </a:rPr>
            </a:br>
            <a:r>
              <a:rPr lang="en-US" sz="2800" b="1" dirty="0">
                <a:solidFill>
                  <a:schemeClr val="tx2">
                    <a:lumMod val="60000"/>
                    <a:lumOff val="40000"/>
                  </a:schemeClr>
                </a:solidFill>
              </a:rPr>
              <a:t>and </a:t>
            </a:r>
            <a:r>
              <a:rPr lang="en-US" sz="2800" b="1" u="sng" dirty="0">
                <a:solidFill>
                  <a:schemeClr val="tx2">
                    <a:lumMod val="60000"/>
                    <a:lumOff val="40000"/>
                  </a:schemeClr>
                </a:solidFill>
              </a:rPr>
              <a:t>norms</a:t>
            </a:r>
          </a:p>
        </p:txBody>
      </p:sp>
    </p:spTree>
    <p:extLst>
      <p:ext uri="{BB962C8B-B14F-4D97-AF65-F5344CB8AC3E}">
        <p14:creationId xmlns:p14="http://schemas.microsoft.com/office/powerpoint/2010/main" val="1626587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Font typeface="+mj-lt"/>
              <a:buAutoNum type="arabicPeriod"/>
            </a:pPr>
            <a:r>
              <a:rPr lang="en-US" dirty="0"/>
              <a:t>Normative reasoning and argumentation with legal texts</a:t>
            </a:r>
          </a:p>
          <a:p>
            <a:pPr marL="624078" indent="-514350">
              <a:buFont typeface="+mj-lt"/>
              <a:buAutoNum type="arabicPeriod"/>
            </a:pPr>
            <a:r>
              <a:rPr lang="en-US" dirty="0"/>
              <a:t>New developments in mining arguments and Norms</a:t>
            </a:r>
          </a:p>
          <a:p>
            <a:endParaRPr lang="en-US" dirty="0"/>
          </a:p>
        </p:txBody>
      </p:sp>
      <p:sp>
        <p:nvSpPr>
          <p:cNvPr id="3" name="Title 2"/>
          <p:cNvSpPr>
            <a:spLocks noGrp="1"/>
          </p:cNvSpPr>
          <p:nvPr>
            <p:ph type="title"/>
          </p:nvPr>
        </p:nvSpPr>
        <p:spPr/>
        <p:txBody>
          <a:bodyPr/>
          <a:lstStyle/>
          <a:p>
            <a:r>
              <a:rPr lang="en-US" dirty="0"/>
              <a:t>Layout</a:t>
            </a:r>
          </a:p>
        </p:txBody>
      </p:sp>
    </p:spTree>
    <p:extLst>
      <p:ext uri="{BB962C8B-B14F-4D97-AF65-F5344CB8AC3E}">
        <p14:creationId xmlns:p14="http://schemas.microsoft.com/office/powerpoint/2010/main" val="196861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3974775" y="1887123"/>
            <a:ext cx="7315200" cy="1537305"/>
          </a:xfrm>
        </p:spPr>
        <p:txBody>
          <a:bodyPr>
            <a:normAutofit/>
          </a:bodyPr>
          <a:lstStyle/>
          <a:p>
            <a:pPr marL="0" indent="0" algn="ctr">
              <a:buNone/>
            </a:pPr>
            <a:r>
              <a:rPr lang="en-GB" sz="3600" dirty="0"/>
              <a:t>The biggest dichotomy in AI</a:t>
            </a:r>
          </a:p>
          <a:p>
            <a:pPr marL="0" indent="0" algn="ctr">
              <a:buNone/>
            </a:pPr>
            <a:r>
              <a:rPr lang="en-GB" sz="3600" b="1" dirty="0"/>
              <a:t>Symbolic</a:t>
            </a:r>
            <a:r>
              <a:rPr lang="en-GB" sz="3600" dirty="0"/>
              <a:t>    </a:t>
            </a:r>
            <a:r>
              <a:rPr lang="en-GB" sz="3600" strike="sngStrike" dirty="0"/>
              <a:t>vs</a:t>
            </a:r>
            <a:r>
              <a:rPr lang="en-GB" sz="3600" dirty="0"/>
              <a:t> </a:t>
            </a:r>
            <a:r>
              <a:rPr lang="en-GB" sz="3600" u="sng" dirty="0"/>
              <a:t>and</a:t>
            </a:r>
            <a:r>
              <a:rPr lang="en-GB" sz="3600" dirty="0"/>
              <a:t>    </a:t>
            </a:r>
            <a:r>
              <a:rPr lang="en-GB" sz="3600" b="1" dirty="0"/>
              <a:t>Sub-symbolic</a:t>
            </a:r>
          </a:p>
        </p:txBody>
      </p:sp>
      <p:sp>
        <p:nvSpPr>
          <p:cNvPr id="2" name="Title 1">
            <a:extLst>
              <a:ext uri="{FF2B5EF4-FFF2-40B4-BE49-F238E27FC236}">
                <a16:creationId xmlns:a16="http://schemas.microsoft.com/office/drawing/2014/main" id="{53B15578-2225-86A6-E800-BBC816BD6F8B}"/>
              </a:ext>
            </a:extLst>
          </p:cNvPr>
          <p:cNvSpPr>
            <a:spLocks noGrp="1"/>
          </p:cNvSpPr>
          <p:nvPr>
            <p:ph type="title"/>
          </p:nvPr>
        </p:nvSpPr>
        <p:spPr/>
        <p:txBody>
          <a:bodyPr/>
          <a:lstStyle/>
          <a:p>
            <a:r>
              <a:rPr lang="en-LU" dirty="0"/>
              <a:t>PART II</a:t>
            </a:r>
            <a:br>
              <a:rPr lang="en-LU" dirty="0"/>
            </a:br>
            <a:r>
              <a:rPr lang="en-LU" dirty="0">
                <a:solidFill>
                  <a:schemeClr val="tx2">
                    <a:lumMod val="20000"/>
                    <a:lumOff val="80000"/>
                  </a:schemeClr>
                </a:solidFill>
              </a:rPr>
              <a:t>Symbolic &amp; Subsymbolic</a:t>
            </a:r>
            <a:endParaRPr lang="en-LU" dirty="0"/>
          </a:p>
        </p:txBody>
      </p:sp>
      <p:sp>
        <p:nvSpPr>
          <p:cNvPr id="4" name="Content Placeholder 2">
            <a:extLst>
              <a:ext uri="{FF2B5EF4-FFF2-40B4-BE49-F238E27FC236}">
                <a16:creationId xmlns:a16="http://schemas.microsoft.com/office/drawing/2014/main" id="{1014335C-860D-20B7-4BD2-52999927A094}"/>
              </a:ext>
            </a:extLst>
          </p:cNvPr>
          <p:cNvSpPr txBox="1">
            <a:spLocks/>
          </p:cNvSpPr>
          <p:nvPr/>
        </p:nvSpPr>
        <p:spPr>
          <a:xfrm>
            <a:off x="3200401" y="4231268"/>
            <a:ext cx="8863948" cy="1072779"/>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n-GB" sz="32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The </a:t>
            </a:r>
            <a:r>
              <a:rPr kumimoji="0" lang="en-GB" sz="3200" b="0" i="1"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Holy Grail</a:t>
            </a:r>
            <a:r>
              <a:rPr kumimoji="0" lang="en-GB" sz="32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 in AI will always be one:</a:t>
            </a:r>
          </a:p>
          <a:p>
            <a:pPr marL="0" marR="0" lvl="0" indent="0" algn="ctr"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n-GB" sz="32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find the right methods to </a:t>
            </a:r>
            <a:r>
              <a:rPr kumimoji="0" lang="en-GB" sz="3200" b="0" i="0" u="sng"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merge these two worlds</a:t>
            </a:r>
            <a:r>
              <a:rPr kumimoji="0" lang="en-GB" sz="32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 </a:t>
            </a:r>
          </a:p>
        </p:txBody>
      </p:sp>
      <p:sp>
        <p:nvSpPr>
          <p:cNvPr id="5" name="TextBox 4">
            <a:extLst>
              <a:ext uri="{FF2B5EF4-FFF2-40B4-BE49-F238E27FC236}">
                <a16:creationId xmlns:a16="http://schemas.microsoft.com/office/drawing/2014/main" id="{895615A4-0E65-81AC-797C-9EC5C295BA4B}"/>
              </a:ext>
            </a:extLst>
          </p:cNvPr>
          <p:cNvSpPr txBox="1"/>
          <p:nvPr/>
        </p:nvSpPr>
        <p:spPr>
          <a:xfrm>
            <a:off x="4482529" y="3196784"/>
            <a:ext cx="17203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orbel" panose="020B0503020204020204"/>
                <a:ea typeface="+mn-ea"/>
                <a:cs typeface="+mn-cs"/>
              </a:rPr>
              <a:t>(rule-based)</a:t>
            </a:r>
            <a:endParaRPr kumimoji="0" lang="en-LU" sz="2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21B9F909-DD75-3AC9-0916-3A67D205EE24}"/>
              </a:ext>
            </a:extLst>
          </p:cNvPr>
          <p:cNvSpPr txBox="1"/>
          <p:nvPr/>
        </p:nvSpPr>
        <p:spPr>
          <a:xfrm>
            <a:off x="7884686" y="3193595"/>
            <a:ext cx="363830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orbel" panose="020B0503020204020204"/>
                <a:ea typeface="+mn-ea"/>
                <a:cs typeface="+mn-cs"/>
              </a:rPr>
              <a:t>(connectionist/data-driven)</a:t>
            </a:r>
            <a:endParaRPr kumimoji="0" lang="en-LU" sz="2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0894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5578-2225-86A6-E800-BBC816BD6F8B}"/>
              </a:ext>
            </a:extLst>
          </p:cNvPr>
          <p:cNvSpPr>
            <a:spLocks noGrp="1"/>
          </p:cNvSpPr>
          <p:nvPr>
            <p:ph type="title"/>
          </p:nvPr>
        </p:nvSpPr>
        <p:spPr/>
        <p:txBody>
          <a:bodyPr/>
          <a:lstStyle/>
          <a:p>
            <a:r>
              <a:rPr lang="en-LU" dirty="0"/>
              <a:t>PART II</a:t>
            </a:r>
            <a:br>
              <a:rPr lang="en-LU" dirty="0"/>
            </a:br>
            <a:r>
              <a:rPr lang="en-LU" dirty="0">
                <a:solidFill>
                  <a:schemeClr val="tx2">
                    <a:lumMod val="20000"/>
                    <a:lumOff val="80000"/>
                  </a:schemeClr>
                </a:solidFill>
              </a:rPr>
              <a:t>Symbolic &amp; Subsymbolic</a:t>
            </a:r>
            <a:endParaRPr lang="en-LU" dirty="0"/>
          </a:p>
        </p:txBody>
      </p:sp>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3869268" y="-256259"/>
            <a:ext cx="7315200" cy="5120640"/>
          </a:xfrm>
        </p:spPr>
        <p:txBody>
          <a:bodyPr>
            <a:normAutofit/>
          </a:bodyPr>
          <a:lstStyle/>
          <a:p>
            <a:pPr marL="0" indent="0">
              <a:buNone/>
            </a:pPr>
            <a:r>
              <a:rPr lang="en-GB" sz="3200" b="1" u="sng" dirty="0"/>
              <a:t>Symbolic AI</a:t>
            </a:r>
            <a:r>
              <a:rPr lang="en-GB" sz="3200" dirty="0"/>
              <a:t> focuses on using </a:t>
            </a:r>
            <a:r>
              <a:rPr lang="en-GB" sz="3200" b="1" u="sng" dirty="0"/>
              <a:t>symbols, logic and explicit rules</a:t>
            </a:r>
            <a:r>
              <a:rPr lang="en-GB" sz="3200" dirty="0"/>
              <a:t> to represent knowledge, solve problems and make decisions.</a:t>
            </a:r>
          </a:p>
        </p:txBody>
      </p:sp>
      <p:sp>
        <p:nvSpPr>
          <p:cNvPr id="4" name="Content Placeholder 2">
            <a:extLst>
              <a:ext uri="{FF2B5EF4-FFF2-40B4-BE49-F238E27FC236}">
                <a16:creationId xmlns:a16="http://schemas.microsoft.com/office/drawing/2014/main" id="{2090E9A3-E7CC-2C68-58A5-545B0307F246}"/>
              </a:ext>
            </a:extLst>
          </p:cNvPr>
          <p:cNvSpPr txBox="1">
            <a:spLocks/>
          </p:cNvSpPr>
          <p:nvPr/>
        </p:nvSpPr>
        <p:spPr>
          <a:xfrm>
            <a:off x="3869268" y="1355192"/>
            <a:ext cx="7315200" cy="512064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endParaRPr kumimoji="0" lang="en-GB" sz="3600" b="1" i="0" u="sng" strike="noStrike" kern="1200" cap="none" spc="0" normalizeH="0" baseline="0" noProof="0" dirty="0">
              <a:ln>
                <a:noFill/>
              </a:ln>
              <a:solidFill>
                <a:srgbClr val="000000">
                  <a:lumMod val="65000"/>
                  <a:lumOff val="35000"/>
                </a:srgbClr>
              </a:solidFill>
              <a:effectLst/>
              <a:uLnTx/>
              <a:uFillTx/>
              <a:latin typeface="Corbel" panose="020B0503020204020204"/>
            </a:endParaRPr>
          </a:p>
          <a:p>
            <a:pPr marL="0" marR="0" lvl="0" indent="0" algn="l"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endParaRPr lang="en-GB" sz="3600" b="1" u="sng" dirty="0">
              <a:solidFill>
                <a:srgbClr val="000000">
                  <a:lumMod val="65000"/>
                  <a:lumOff val="35000"/>
                </a:srgbClr>
              </a:solidFill>
              <a:latin typeface="Corbel" panose="020B0503020204020204"/>
            </a:endParaRPr>
          </a:p>
          <a:p>
            <a:pPr marL="0" marR="0" lvl="0" indent="0" algn="l"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endParaRPr kumimoji="0" lang="en-GB" sz="3600" b="1" i="0" u="sng" strike="noStrike" kern="1200" cap="none" spc="0" normalizeH="0" baseline="0" noProof="0" dirty="0">
              <a:ln>
                <a:noFill/>
              </a:ln>
              <a:solidFill>
                <a:srgbClr val="000000">
                  <a:lumMod val="65000"/>
                  <a:lumOff val="35000"/>
                </a:srgbClr>
              </a:solidFill>
              <a:effectLst/>
              <a:uLnTx/>
              <a:uFillTx/>
              <a:latin typeface="Corbel" panose="020B0503020204020204"/>
            </a:endParaRPr>
          </a:p>
          <a:p>
            <a:pPr marL="0" marR="0" lvl="0" indent="0" algn="l"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n-GB" sz="3600" b="1" i="0" u="sng" strike="noStrike" kern="1200" cap="none" spc="0" normalizeH="0" baseline="0" noProof="0" dirty="0">
                <a:ln>
                  <a:noFill/>
                </a:ln>
                <a:solidFill>
                  <a:srgbClr val="000000">
                    <a:lumMod val="65000"/>
                    <a:lumOff val="35000"/>
                  </a:srgbClr>
                </a:solidFill>
                <a:effectLst/>
                <a:uLnTx/>
                <a:uFillTx/>
                <a:latin typeface="Corbel" panose="020B0503020204020204"/>
              </a:rPr>
              <a:t>Sub-symbolic AI</a:t>
            </a:r>
            <a:r>
              <a:rPr kumimoji="0" lang="en-GB" sz="3600" b="0" i="0" u="none" strike="noStrike" kern="1200" cap="none" spc="0" normalizeH="0" baseline="0" noProof="0" dirty="0">
                <a:ln>
                  <a:noFill/>
                </a:ln>
                <a:solidFill>
                  <a:srgbClr val="000000">
                    <a:lumMod val="65000"/>
                    <a:lumOff val="35000"/>
                  </a:srgbClr>
                </a:solidFill>
                <a:effectLst/>
                <a:uLnTx/>
                <a:uFillTx/>
                <a:latin typeface="Corbel" panose="020B0503020204020204"/>
              </a:rPr>
              <a:t> employs techniques like neural networks and deep learning to </a:t>
            </a:r>
            <a:r>
              <a:rPr kumimoji="0" lang="en-GB" sz="3600" b="1" i="0" u="sng" strike="noStrike" kern="1200" cap="none" spc="0" normalizeH="0" baseline="0" noProof="0" dirty="0">
                <a:ln>
                  <a:noFill/>
                </a:ln>
                <a:solidFill>
                  <a:srgbClr val="000000">
                    <a:lumMod val="65000"/>
                    <a:lumOff val="35000"/>
                  </a:srgbClr>
                </a:solidFill>
                <a:effectLst/>
                <a:uLnTx/>
                <a:uFillTx/>
                <a:latin typeface="Corbel" panose="020B0503020204020204"/>
              </a:rPr>
              <a:t>model complex patterns and learn from data</a:t>
            </a:r>
            <a:r>
              <a:rPr kumimoji="0" lang="en-GB" sz="3600" b="0" i="0" u="none" strike="noStrike" kern="1200" cap="none" spc="0" normalizeH="0" baseline="0" noProof="0" dirty="0">
                <a:ln>
                  <a:noFill/>
                </a:ln>
                <a:solidFill>
                  <a:srgbClr val="000000">
                    <a:lumMod val="65000"/>
                    <a:lumOff val="35000"/>
                  </a:srgbClr>
                </a:solidFill>
                <a:effectLst/>
                <a:uLnTx/>
                <a:uFillTx/>
                <a:latin typeface="Corbel" panose="020B0503020204020204"/>
              </a:rPr>
              <a:t>.</a:t>
            </a:r>
          </a:p>
        </p:txBody>
      </p:sp>
    </p:spTree>
    <p:extLst>
      <p:ext uri="{BB962C8B-B14F-4D97-AF65-F5344CB8AC3E}">
        <p14:creationId xmlns:p14="http://schemas.microsoft.com/office/powerpoint/2010/main" val="5931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5578-2225-86A6-E800-BBC816BD6F8B}"/>
              </a:ext>
            </a:extLst>
          </p:cNvPr>
          <p:cNvSpPr>
            <a:spLocks noGrp="1"/>
          </p:cNvSpPr>
          <p:nvPr>
            <p:ph type="title"/>
          </p:nvPr>
        </p:nvSpPr>
        <p:spPr>
          <a:xfrm>
            <a:off x="289248" y="1123837"/>
            <a:ext cx="6451110" cy="1255469"/>
          </a:xfrm>
        </p:spPr>
        <p:txBody>
          <a:bodyPr>
            <a:normAutofit/>
          </a:bodyPr>
          <a:lstStyle/>
          <a:p>
            <a:r>
              <a:rPr lang="en-LU" dirty="0">
                <a:solidFill>
                  <a:schemeClr val="tx1">
                    <a:lumMod val="50000"/>
                    <a:lumOff val="50000"/>
                  </a:schemeClr>
                </a:solidFill>
              </a:rPr>
              <a:t>System 1 </a:t>
            </a:r>
            <a:r>
              <a:rPr lang="en-LU" sz="2400" i="1" dirty="0">
                <a:solidFill>
                  <a:schemeClr val="tx1">
                    <a:lumMod val="50000"/>
                    <a:lumOff val="50000"/>
                  </a:schemeClr>
                </a:solidFill>
              </a:rPr>
              <a:t>vs</a:t>
            </a:r>
            <a:r>
              <a:rPr lang="en-LU" dirty="0">
                <a:solidFill>
                  <a:schemeClr val="tx1">
                    <a:lumMod val="50000"/>
                    <a:lumOff val="50000"/>
                  </a:schemeClr>
                </a:solidFill>
              </a:rPr>
              <a:t> System 2</a:t>
            </a:r>
          </a:p>
        </p:txBody>
      </p:sp>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289248" y="2510395"/>
            <a:ext cx="6451109" cy="3274586"/>
          </a:xfrm>
        </p:spPr>
        <p:txBody>
          <a:bodyPr anchor="t">
            <a:normAutofit/>
          </a:bodyPr>
          <a:lstStyle/>
          <a:p>
            <a:r>
              <a:rPr lang="en-GB" sz="3200" dirty="0">
                <a:solidFill>
                  <a:schemeClr val="tx1">
                    <a:lumMod val="50000"/>
                    <a:lumOff val="50000"/>
                  </a:schemeClr>
                </a:solidFill>
              </a:rPr>
              <a:t>The "System 1" and "System 2" describe two ways of thinking.</a:t>
            </a:r>
          </a:p>
          <a:p>
            <a:endParaRPr lang="en-GB" sz="3200" dirty="0">
              <a:solidFill>
                <a:schemeClr val="tx1">
                  <a:lumMod val="50000"/>
                  <a:lumOff val="50000"/>
                </a:schemeClr>
              </a:solidFill>
            </a:endParaRPr>
          </a:p>
          <a:p>
            <a:r>
              <a:rPr lang="en-GB" sz="3200" dirty="0">
                <a:solidFill>
                  <a:schemeClr val="tx1">
                    <a:lumMod val="50000"/>
                    <a:lumOff val="50000"/>
                  </a:schemeClr>
                </a:solidFill>
              </a:rPr>
              <a:t>It is a theory from cognitive psychology proposed in the famous book by Daniel Kahneman.</a:t>
            </a:r>
            <a:endParaRPr lang="en-LU" sz="3200" dirty="0">
              <a:solidFill>
                <a:schemeClr val="tx1">
                  <a:lumMod val="50000"/>
                  <a:lumOff val="50000"/>
                </a:schemeClr>
              </a:solidFill>
            </a:endParaRPr>
          </a:p>
        </p:txBody>
      </p:sp>
      <p:pic>
        <p:nvPicPr>
          <p:cNvPr id="5122" name="Picture 2" descr="Where can I download Thinking, Fast and Slow in PDF? - Quora">
            <a:extLst>
              <a:ext uri="{FF2B5EF4-FFF2-40B4-BE49-F238E27FC236}">
                <a16:creationId xmlns:a16="http://schemas.microsoft.com/office/drawing/2014/main" id="{71047D46-7CE6-C30F-F884-9C0AE90A83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1" r="3617" b="3"/>
          <a:stretch/>
        </p:blipFill>
        <p:spPr bwMode="auto">
          <a:xfrm>
            <a:off x="7545032" y="759599"/>
            <a:ext cx="3778286" cy="533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545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5578-2225-86A6-E800-BBC816BD6F8B}"/>
              </a:ext>
            </a:extLst>
          </p:cNvPr>
          <p:cNvSpPr>
            <a:spLocks noGrp="1"/>
          </p:cNvSpPr>
          <p:nvPr>
            <p:ph type="title"/>
          </p:nvPr>
        </p:nvSpPr>
        <p:spPr>
          <a:xfrm>
            <a:off x="289248" y="1123837"/>
            <a:ext cx="6451110" cy="1255469"/>
          </a:xfrm>
        </p:spPr>
        <p:txBody>
          <a:bodyPr>
            <a:normAutofit/>
          </a:bodyPr>
          <a:lstStyle/>
          <a:p>
            <a:r>
              <a:rPr lang="en-LU" dirty="0">
                <a:solidFill>
                  <a:schemeClr val="tx1">
                    <a:lumMod val="50000"/>
                    <a:lumOff val="50000"/>
                  </a:schemeClr>
                </a:solidFill>
              </a:rPr>
              <a:t>System 1 thinking</a:t>
            </a:r>
          </a:p>
        </p:txBody>
      </p:sp>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289248" y="2510395"/>
            <a:ext cx="6451109" cy="3274586"/>
          </a:xfrm>
        </p:spPr>
        <p:txBody>
          <a:bodyPr anchor="t">
            <a:normAutofit/>
          </a:bodyPr>
          <a:lstStyle/>
          <a:p>
            <a:r>
              <a:rPr lang="en-GB" sz="3200" dirty="0">
                <a:solidFill>
                  <a:schemeClr val="tx1">
                    <a:lumMod val="50000"/>
                    <a:lumOff val="50000"/>
                  </a:schemeClr>
                </a:solidFill>
              </a:rPr>
              <a:t>Fast, automatic, intuitive, effortless, and emotional thinking.</a:t>
            </a:r>
          </a:p>
          <a:p>
            <a:r>
              <a:rPr lang="en-GB" sz="3200" dirty="0">
                <a:solidFill>
                  <a:schemeClr val="tx1">
                    <a:lumMod val="50000"/>
                    <a:lumOff val="50000"/>
                  </a:schemeClr>
                </a:solidFill>
              </a:rPr>
              <a:t>It is responsible for </a:t>
            </a:r>
            <a:r>
              <a:rPr lang="en-GB" sz="3200" u="sng" dirty="0">
                <a:solidFill>
                  <a:schemeClr val="tx1">
                    <a:lumMod val="50000"/>
                    <a:lumOff val="50000"/>
                  </a:schemeClr>
                </a:solidFill>
              </a:rPr>
              <a:t>quick decision-making</a:t>
            </a:r>
            <a:r>
              <a:rPr lang="en-GB" sz="3200" dirty="0">
                <a:solidFill>
                  <a:schemeClr val="tx1">
                    <a:lumMod val="50000"/>
                    <a:lumOff val="50000"/>
                  </a:schemeClr>
                </a:solidFill>
              </a:rPr>
              <a:t> and </a:t>
            </a:r>
            <a:r>
              <a:rPr lang="en-GB" sz="3200" u="sng" dirty="0">
                <a:solidFill>
                  <a:schemeClr val="tx1">
                    <a:lumMod val="50000"/>
                    <a:lumOff val="50000"/>
                  </a:schemeClr>
                </a:solidFill>
              </a:rPr>
              <a:t>pattern recognition</a:t>
            </a:r>
            <a:r>
              <a:rPr lang="en-GB" sz="3200" dirty="0">
                <a:solidFill>
                  <a:schemeClr val="tx1">
                    <a:lumMod val="50000"/>
                    <a:lumOff val="50000"/>
                  </a:schemeClr>
                </a:solidFill>
              </a:rPr>
              <a:t>, often relying on </a:t>
            </a:r>
            <a:r>
              <a:rPr lang="en-GB" sz="3200" u="sng" dirty="0">
                <a:solidFill>
                  <a:schemeClr val="tx1">
                    <a:lumMod val="50000"/>
                    <a:lumOff val="50000"/>
                  </a:schemeClr>
                </a:solidFill>
              </a:rPr>
              <a:t>heuristics and biases</a:t>
            </a:r>
            <a:r>
              <a:rPr lang="en-GB" sz="3200" dirty="0">
                <a:solidFill>
                  <a:schemeClr val="tx1">
                    <a:lumMod val="50000"/>
                    <a:lumOff val="50000"/>
                  </a:schemeClr>
                </a:solidFill>
              </a:rPr>
              <a:t>.</a:t>
            </a:r>
          </a:p>
        </p:txBody>
      </p:sp>
      <p:pic>
        <p:nvPicPr>
          <p:cNvPr id="4" name="Picture 2" descr="Where can I download Thinking, Fast and Slow in PDF? - Quora">
            <a:extLst>
              <a:ext uri="{FF2B5EF4-FFF2-40B4-BE49-F238E27FC236}">
                <a16:creationId xmlns:a16="http://schemas.microsoft.com/office/drawing/2014/main" id="{E1F6A3D1-61B5-5091-C5AA-B397666D75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1" r="3617" b="3"/>
          <a:stretch/>
        </p:blipFill>
        <p:spPr bwMode="auto">
          <a:xfrm>
            <a:off x="7545032" y="759599"/>
            <a:ext cx="3778286" cy="53306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7E55D25-8B7A-51EB-58E4-C46042F46168}"/>
              </a:ext>
            </a:extLst>
          </p:cNvPr>
          <p:cNvSpPr/>
          <p:nvPr/>
        </p:nvSpPr>
        <p:spPr>
          <a:xfrm>
            <a:off x="718261" y="5466775"/>
            <a:ext cx="5593082" cy="1246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This system is </a:t>
            </a:r>
            <a:r>
              <a:rPr kumimoji="0" lang="en-GB" sz="1800" b="1" i="1"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similar to sub-symbolic AI</a:t>
            </a:r>
            <a:r>
              <a:rPr kumimoji="0" lang="en-GB" sz="1800" b="0" i="1"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as it deals with </a:t>
            </a:r>
            <a:r>
              <a:rPr kumimoji="0" lang="en-GB" sz="1800" b="0" i="1"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learning (and generalising) from data</a:t>
            </a:r>
            <a:endParaRPr kumimoji="0" lang="en-LU" sz="1800" b="0" i="1"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07840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5578-2225-86A6-E800-BBC816BD6F8B}"/>
              </a:ext>
            </a:extLst>
          </p:cNvPr>
          <p:cNvSpPr>
            <a:spLocks noGrp="1"/>
          </p:cNvSpPr>
          <p:nvPr>
            <p:ph type="title"/>
          </p:nvPr>
        </p:nvSpPr>
        <p:spPr>
          <a:xfrm>
            <a:off x="289248" y="1123837"/>
            <a:ext cx="6451110" cy="1255469"/>
          </a:xfrm>
        </p:spPr>
        <p:txBody>
          <a:bodyPr>
            <a:normAutofit/>
          </a:bodyPr>
          <a:lstStyle/>
          <a:p>
            <a:r>
              <a:rPr lang="en-LU" dirty="0">
                <a:solidFill>
                  <a:schemeClr val="tx1">
                    <a:lumMod val="50000"/>
                    <a:lumOff val="50000"/>
                  </a:schemeClr>
                </a:solidFill>
              </a:rPr>
              <a:t>System 2 thinking</a:t>
            </a:r>
          </a:p>
        </p:txBody>
      </p:sp>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289248" y="2510395"/>
            <a:ext cx="6451109" cy="3274586"/>
          </a:xfrm>
        </p:spPr>
        <p:txBody>
          <a:bodyPr anchor="t">
            <a:normAutofit/>
          </a:bodyPr>
          <a:lstStyle/>
          <a:p>
            <a:r>
              <a:rPr lang="en-GB" sz="3200" dirty="0">
                <a:solidFill>
                  <a:schemeClr val="tx1">
                    <a:lumMod val="50000"/>
                    <a:lumOff val="50000"/>
                  </a:schemeClr>
                </a:solidFill>
              </a:rPr>
              <a:t>Slow, deliberate, logical, and analytical thinking.</a:t>
            </a:r>
          </a:p>
          <a:p>
            <a:r>
              <a:rPr lang="en-GB" sz="3200" dirty="0">
                <a:solidFill>
                  <a:schemeClr val="tx1">
                    <a:lumMod val="50000"/>
                    <a:lumOff val="50000"/>
                  </a:schemeClr>
                </a:solidFill>
              </a:rPr>
              <a:t>It is responsible for complex problem-solving, planning, and reasoning based on rules and explicit knowledge.</a:t>
            </a:r>
          </a:p>
        </p:txBody>
      </p:sp>
      <p:pic>
        <p:nvPicPr>
          <p:cNvPr id="4" name="Picture 2" descr="Where can I download Thinking, Fast and Slow in PDF? - Quora">
            <a:extLst>
              <a:ext uri="{FF2B5EF4-FFF2-40B4-BE49-F238E27FC236}">
                <a16:creationId xmlns:a16="http://schemas.microsoft.com/office/drawing/2014/main" id="{AB428DC1-8FAC-3598-0CF0-3891060C19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1" r="3617" b="3"/>
          <a:stretch/>
        </p:blipFill>
        <p:spPr bwMode="auto">
          <a:xfrm>
            <a:off x="7545032" y="759599"/>
            <a:ext cx="3778286" cy="53306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9055A89-61FA-3BB8-E063-DEC70C44F276}"/>
              </a:ext>
            </a:extLst>
          </p:cNvPr>
          <p:cNvSpPr/>
          <p:nvPr/>
        </p:nvSpPr>
        <p:spPr>
          <a:xfrm>
            <a:off x="718261" y="5466775"/>
            <a:ext cx="5593082" cy="1246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This system is </a:t>
            </a:r>
            <a:r>
              <a:rPr kumimoji="0" lang="en-GB" sz="1800" b="1" i="1"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analogous to symbolic AI</a:t>
            </a:r>
            <a:r>
              <a:rPr kumimoji="0" lang="en-GB" sz="1800" b="0" i="1"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which focuses on using symbols and logic to represent knowledge and solve problems.</a:t>
            </a:r>
            <a:endParaRPr kumimoji="0" lang="en-LU" sz="1800" b="0" i="1"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762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5578-2225-86A6-E800-BBC816BD6F8B}"/>
              </a:ext>
            </a:extLst>
          </p:cNvPr>
          <p:cNvSpPr>
            <a:spLocks noGrp="1"/>
          </p:cNvSpPr>
          <p:nvPr>
            <p:ph type="title"/>
          </p:nvPr>
        </p:nvSpPr>
        <p:spPr>
          <a:xfrm>
            <a:off x="1703295" y="1083732"/>
            <a:ext cx="5509628" cy="4690534"/>
          </a:xfrm>
        </p:spPr>
        <p:txBody>
          <a:bodyPr vert="horz" lIns="91440" tIns="45720" rIns="91440" bIns="45720" rtlCol="0" anchor="ctr">
            <a:normAutofit/>
          </a:bodyPr>
          <a:lstStyle/>
          <a:p>
            <a:pPr algn="r"/>
            <a:r>
              <a:rPr lang="ja-JP" altLang="en-US" sz="7200">
                <a:solidFill>
                  <a:schemeClr val="tx1"/>
                </a:solidFill>
              </a:rPr>
              <a:t>道</a:t>
            </a:r>
            <a:endParaRPr lang="en-US" sz="7200" spc="-100" dirty="0">
              <a:solidFill>
                <a:schemeClr val="tx1"/>
              </a:solidFill>
            </a:endParaRPr>
          </a:p>
        </p:txBody>
      </p:sp>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7856389" y="1083732"/>
            <a:ext cx="3507654" cy="4690534"/>
          </a:xfrm>
        </p:spPr>
        <p:txBody>
          <a:bodyPr vert="horz" lIns="91440" tIns="45720" rIns="91440" bIns="45720" rtlCol="0" anchor="ctr">
            <a:normAutofit/>
          </a:bodyPr>
          <a:lstStyle/>
          <a:p>
            <a:pPr marL="0" indent="0">
              <a:buNone/>
            </a:pPr>
            <a:r>
              <a:rPr lang="en-US" sz="2800" dirty="0">
                <a:solidFill>
                  <a:schemeClr val="tx1">
                    <a:lumMod val="75000"/>
                    <a:lumOff val="25000"/>
                  </a:schemeClr>
                </a:solidFill>
              </a:rPr>
              <a:t>The way</a:t>
            </a:r>
            <a:endParaRPr lang="en-US" sz="2800" b="1" dirty="0">
              <a:solidFill>
                <a:schemeClr val="tx1">
                  <a:lumMod val="75000"/>
                  <a:lumOff val="25000"/>
                </a:schemeClr>
              </a:solidFill>
            </a:endParaRPr>
          </a:p>
        </p:txBody>
      </p:sp>
      <p:sp>
        <p:nvSpPr>
          <p:cNvPr id="4" name="Title 1">
            <a:extLst>
              <a:ext uri="{FF2B5EF4-FFF2-40B4-BE49-F238E27FC236}">
                <a16:creationId xmlns:a16="http://schemas.microsoft.com/office/drawing/2014/main" id="{53D5F37A-297D-AA77-E7D7-08831618772F}"/>
              </a:ext>
            </a:extLst>
          </p:cNvPr>
          <p:cNvSpPr txBox="1">
            <a:spLocks/>
          </p:cNvSpPr>
          <p:nvPr/>
        </p:nvSpPr>
        <p:spPr>
          <a:xfrm>
            <a:off x="252919" y="1123837"/>
            <a:ext cx="3616348" cy="13226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LU">
                <a:solidFill>
                  <a:schemeClr val="bg1">
                    <a:lumMod val="95000"/>
                  </a:schemeClr>
                </a:solidFill>
              </a:rPr>
              <a:t>TAO (</a:t>
            </a:r>
            <a:r>
              <a:rPr lang="ja-JP" altLang="en-US">
                <a:solidFill>
                  <a:schemeClr val="bg1">
                    <a:lumMod val="95000"/>
                  </a:schemeClr>
                </a:solidFill>
              </a:rPr>
              <a:t>道</a:t>
            </a:r>
            <a:r>
              <a:rPr lang="en-LU">
                <a:solidFill>
                  <a:schemeClr val="bg1">
                    <a:lumMod val="95000"/>
                  </a:schemeClr>
                </a:solidFill>
              </a:rPr>
              <a:t>)</a:t>
            </a:r>
            <a:br>
              <a:rPr lang="en-LU">
                <a:solidFill>
                  <a:schemeClr val="bg1">
                    <a:lumMod val="95000"/>
                  </a:schemeClr>
                </a:solidFill>
              </a:rPr>
            </a:br>
            <a:r>
              <a:rPr lang="en-LU">
                <a:solidFill>
                  <a:schemeClr val="bg1">
                    <a:lumMod val="95000"/>
                  </a:schemeClr>
                </a:solidFill>
              </a:rPr>
              <a:t>is “the way”</a:t>
            </a:r>
            <a:endParaRPr lang="en-LU" dirty="0">
              <a:solidFill>
                <a:schemeClr val="bg1">
                  <a:lumMod val="95000"/>
                </a:schemeClr>
              </a:solidFill>
            </a:endParaRPr>
          </a:p>
        </p:txBody>
      </p:sp>
      <p:sp>
        <p:nvSpPr>
          <p:cNvPr id="5" name="Content Placeholder 2">
            <a:extLst>
              <a:ext uri="{FF2B5EF4-FFF2-40B4-BE49-F238E27FC236}">
                <a16:creationId xmlns:a16="http://schemas.microsoft.com/office/drawing/2014/main" id="{16F211AF-B2A1-C63E-A2E1-4F9A088FDE13}"/>
              </a:ext>
            </a:extLst>
          </p:cNvPr>
          <p:cNvSpPr txBox="1">
            <a:spLocks/>
          </p:cNvSpPr>
          <p:nvPr/>
        </p:nvSpPr>
        <p:spPr>
          <a:xfrm>
            <a:off x="-104879" y="2804714"/>
            <a:ext cx="3616348" cy="2005892"/>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GB" sz="1800" b="1" u="sng" dirty="0">
                <a:solidFill>
                  <a:schemeClr val="bg1">
                    <a:lumMod val="95000"/>
                  </a:schemeClr>
                </a:solidFill>
              </a:rPr>
              <a:t>Integrating</a:t>
            </a:r>
            <a:r>
              <a:rPr lang="en-GB" sz="1800" dirty="0">
                <a:solidFill>
                  <a:schemeClr val="bg1">
                    <a:lumMod val="95000"/>
                  </a:schemeClr>
                </a:solidFill>
              </a:rPr>
              <a:t> both types of AI methods can lead to more effective and </a:t>
            </a:r>
            <a:r>
              <a:rPr lang="en-GB" sz="1800" b="1" u="sng" dirty="0">
                <a:solidFill>
                  <a:schemeClr val="bg1">
                    <a:lumMod val="95000"/>
                  </a:schemeClr>
                </a:solidFill>
              </a:rPr>
              <a:t>human-like AI</a:t>
            </a:r>
            <a:r>
              <a:rPr lang="en-GB" sz="1800" dirty="0">
                <a:solidFill>
                  <a:schemeClr val="bg1">
                    <a:lumMod val="95000"/>
                  </a:schemeClr>
                </a:solidFill>
              </a:rPr>
              <a:t> systems, just as human cognition benefits from the </a:t>
            </a:r>
            <a:r>
              <a:rPr lang="en-GB" sz="1800" b="1" u="sng" dirty="0">
                <a:solidFill>
                  <a:schemeClr val="bg1">
                    <a:lumMod val="95000"/>
                  </a:schemeClr>
                </a:solidFill>
              </a:rPr>
              <a:t>interplay between System 1 and System 2</a:t>
            </a:r>
            <a:r>
              <a:rPr lang="en-GB" sz="1800" dirty="0">
                <a:solidFill>
                  <a:schemeClr val="bg1">
                    <a:lumMod val="95000"/>
                  </a:schemeClr>
                </a:solidFill>
              </a:rPr>
              <a:t> thinking.</a:t>
            </a:r>
            <a:endParaRPr lang="en-LU" sz="1800" dirty="0">
              <a:solidFill>
                <a:schemeClr val="bg1">
                  <a:lumMod val="95000"/>
                </a:schemeClr>
              </a:solidFill>
            </a:endParaRPr>
          </a:p>
        </p:txBody>
      </p:sp>
      <p:grpSp>
        <p:nvGrpSpPr>
          <p:cNvPr id="10" name="Group 9">
            <a:extLst>
              <a:ext uri="{FF2B5EF4-FFF2-40B4-BE49-F238E27FC236}">
                <a16:creationId xmlns:a16="http://schemas.microsoft.com/office/drawing/2014/main" id="{0C191BAC-F1E0-FFF4-BB01-D7EB6507D2E4}"/>
              </a:ext>
            </a:extLst>
          </p:cNvPr>
          <p:cNvGrpSpPr/>
          <p:nvPr/>
        </p:nvGrpSpPr>
        <p:grpSpPr>
          <a:xfrm>
            <a:off x="4320135" y="717176"/>
            <a:ext cx="3987122" cy="5325036"/>
            <a:chOff x="4320135" y="717176"/>
            <a:chExt cx="3987122" cy="5325036"/>
          </a:xfrm>
        </p:grpSpPr>
        <p:sp>
          <p:nvSpPr>
            <p:cNvPr id="9" name="Rectangle 8">
              <a:extLst>
                <a:ext uri="{FF2B5EF4-FFF2-40B4-BE49-F238E27FC236}">
                  <a16:creationId xmlns:a16="http://schemas.microsoft.com/office/drawing/2014/main" id="{19E14577-02A6-48E2-7DA6-97CC0C63263D}"/>
                </a:ext>
              </a:extLst>
            </p:cNvPr>
            <p:cNvSpPr/>
            <p:nvPr/>
          </p:nvSpPr>
          <p:spPr>
            <a:xfrm>
              <a:off x="4320135" y="717176"/>
              <a:ext cx="3987122" cy="5325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pic>
          <p:nvPicPr>
            <p:cNvPr id="6" name="Picture 2" descr="Where can I download Thinking, Fast and Slow in PDF? - Quora">
              <a:extLst>
                <a:ext uri="{FF2B5EF4-FFF2-40B4-BE49-F238E27FC236}">
                  <a16:creationId xmlns:a16="http://schemas.microsoft.com/office/drawing/2014/main" id="{18E4442A-21C9-85CD-240F-CBE103276D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1" r="3617" b="3"/>
            <a:stretch/>
          </p:blipFill>
          <p:spPr bwMode="auto">
            <a:xfrm>
              <a:off x="4515391" y="1005161"/>
              <a:ext cx="3435968" cy="4847677"/>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Icon&#10;&#10;Description automatically generated">
            <a:extLst>
              <a:ext uri="{FF2B5EF4-FFF2-40B4-BE49-F238E27FC236}">
                <a16:creationId xmlns:a16="http://schemas.microsoft.com/office/drawing/2014/main" id="{7A15E07C-62AE-F44A-B475-1C781BFDFE6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71399" y="1711015"/>
            <a:ext cx="3435969" cy="34359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D54A8FA-0D0A-4D88-17E2-6A8C5EE0B210}"/>
              </a:ext>
            </a:extLst>
          </p:cNvPr>
          <p:cNvSpPr txBox="1"/>
          <p:nvPr/>
        </p:nvSpPr>
        <p:spPr>
          <a:xfrm>
            <a:off x="9640569" y="1003129"/>
            <a:ext cx="69762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a:ln>
                  <a:noFill/>
                </a:ln>
                <a:solidFill>
                  <a:srgbClr val="000000"/>
                </a:solidFill>
                <a:effectLst/>
                <a:uLnTx/>
                <a:uFillTx/>
                <a:latin typeface="Corbel" panose="020B0503020204020204"/>
                <a:ea typeface="ＭＳ ゴシック" panose="020B0609070205080204" pitchFamily="49" charset="-128"/>
                <a:cs typeface="+mn-cs"/>
              </a:rPr>
              <a:t>道</a:t>
            </a:r>
            <a:endParaRPr kumimoji="0" lang="en-LU" sz="4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1029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5578-2225-86A6-E800-BBC816BD6F8B}"/>
              </a:ext>
            </a:extLst>
          </p:cNvPr>
          <p:cNvSpPr>
            <a:spLocks noGrp="1"/>
          </p:cNvSpPr>
          <p:nvPr>
            <p:ph type="title"/>
          </p:nvPr>
        </p:nvSpPr>
        <p:spPr/>
        <p:txBody>
          <a:bodyPr/>
          <a:lstStyle/>
          <a:p>
            <a:r>
              <a:rPr lang="en-LU" dirty="0"/>
              <a:t>PART II</a:t>
            </a:r>
            <a:br>
              <a:rPr lang="en-LU" dirty="0"/>
            </a:br>
            <a:r>
              <a:rPr lang="en-LU" dirty="0">
                <a:solidFill>
                  <a:schemeClr val="tx2">
                    <a:lumMod val="20000"/>
                    <a:lumOff val="80000"/>
                  </a:schemeClr>
                </a:solidFill>
              </a:rPr>
              <a:t>Symbolic &amp; Subsymbolic</a:t>
            </a:r>
            <a:endParaRPr lang="en-LU" dirty="0"/>
          </a:p>
        </p:txBody>
      </p:sp>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3580482" y="764957"/>
            <a:ext cx="7601638" cy="1036881"/>
          </a:xfrm>
        </p:spPr>
        <p:txBody>
          <a:bodyPr>
            <a:normAutofit/>
          </a:bodyPr>
          <a:lstStyle/>
          <a:p>
            <a:pPr marL="0" indent="0" algn="ctr">
              <a:buNone/>
            </a:pPr>
            <a:r>
              <a:rPr lang="en-GB" sz="3200" dirty="0"/>
              <a:t>Symbolic features seem emerging from sub-symbolic latent spaces</a:t>
            </a:r>
            <a:endParaRPr lang="en-LU" sz="3200" dirty="0"/>
          </a:p>
        </p:txBody>
      </p:sp>
      <p:pic>
        <p:nvPicPr>
          <p:cNvPr id="5" name="Immagine 32">
            <a:extLst>
              <a:ext uri="{FF2B5EF4-FFF2-40B4-BE49-F238E27FC236}">
                <a16:creationId xmlns:a16="http://schemas.microsoft.com/office/drawing/2014/main" id="{6613D840-1400-20EE-5910-B489EA3A1B0A}"/>
              </a:ext>
            </a:extLst>
          </p:cNvPr>
          <p:cNvPicPr>
            <a:picLocks noChangeAspect="1"/>
          </p:cNvPicPr>
          <p:nvPr/>
        </p:nvPicPr>
        <p:blipFill>
          <a:blip r:embed="rId3"/>
          <a:stretch>
            <a:fillRect/>
          </a:stretch>
        </p:blipFill>
        <p:spPr>
          <a:xfrm>
            <a:off x="5311112" y="1801838"/>
            <a:ext cx="4140378" cy="4140378"/>
          </a:xfrm>
          <a:prstGeom prst="rect">
            <a:avLst/>
          </a:prstGeom>
          <a:ln>
            <a:solidFill>
              <a:schemeClr val="tx2"/>
            </a:solidFill>
          </a:ln>
        </p:spPr>
      </p:pic>
    </p:spTree>
    <p:extLst>
      <p:ext uri="{BB962C8B-B14F-4D97-AF65-F5344CB8AC3E}">
        <p14:creationId xmlns:p14="http://schemas.microsoft.com/office/powerpoint/2010/main" val="3196578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12192000" cy="691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ttangolo 6"/>
          <p:cNvSpPr/>
          <p:nvPr/>
        </p:nvSpPr>
        <p:spPr>
          <a:xfrm>
            <a:off x="0" y="6168316"/>
            <a:ext cx="12192000" cy="691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0E96FFEC-7FCD-2ABB-4192-3EE8E3A23064}"/>
              </a:ext>
            </a:extLst>
          </p:cNvPr>
          <p:cNvSpPr txBox="1"/>
          <p:nvPr/>
        </p:nvSpPr>
        <p:spPr>
          <a:xfrm>
            <a:off x="4266012" y="2845070"/>
            <a:ext cx="3659976" cy="584775"/>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Reasoning</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vs </a:t>
            </a:r>
            <a:r>
              <a:rPr kumimoji="0" lang="en-GB" sz="32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Mining</a:t>
            </a:r>
          </a:p>
        </p:txBody>
      </p:sp>
    </p:spTree>
    <p:extLst>
      <p:ext uri="{BB962C8B-B14F-4D97-AF65-F5344CB8AC3E}">
        <p14:creationId xmlns:p14="http://schemas.microsoft.com/office/powerpoint/2010/main" val="3098524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12192000" cy="6913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5" name="Gruppo 14"/>
          <p:cNvGrpSpPr/>
          <p:nvPr/>
        </p:nvGrpSpPr>
        <p:grpSpPr>
          <a:xfrm>
            <a:off x="1229808" y="1227894"/>
            <a:ext cx="3981757" cy="1332646"/>
            <a:chOff x="792922" y="2763523"/>
            <a:chExt cx="3981757" cy="1332646"/>
          </a:xfrm>
        </p:grpSpPr>
        <p:sp>
          <p:nvSpPr>
            <p:cNvPr id="5" name="Ovale 4"/>
            <p:cNvSpPr/>
            <p:nvPr/>
          </p:nvSpPr>
          <p:spPr>
            <a:xfrm>
              <a:off x="792922" y="2763523"/>
              <a:ext cx="3981757" cy="1332646"/>
            </a:xfrm>
            <a:prstGeom prst="ellipse">
              <a:avLst/>
            </a:prstGeom>
            <a:solidFill>
              <a:schemeClr val="accent5">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sellaDiTesto 3"/>
            <p:cNvSpPr txBox="1"/>
            <p:nvPr/>
          </p:nvSpPr>
          <p:spPr>
            <a:xfrm>
              <a:off x="1679688" y="3014344"/>
              <a:ext cx="200728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(Legal) Natural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Language</a:t>
              </a:r>
            </a:p>
          </p:txBody>
        </p:sp>
      </p:grpSp>
      <p:grpSp>
        <p:nvGrpSpPr>
          <p:cNvPr id="30" name="Gruppo 29"/>
          <p:cNvGrpSpPr/>
          <p:nvPr/>
        </p:nvGrpSpPr>
        <p:grpSpPr>
          <a:xfrm>
            <a:off x="7463109" y="4336105"/>
            <a:ext cx="3981757" cy="1332644"/>
            <a:chOff x="7372043" y="2763524"/>
            <a:chExt cx="3981757" cy="1332644"/>
          </a:xfrm>
        </p:grpSpPr>
        <p:sp>
          <p:nvSpPr>
            <p:cNvPr id="31" name="Ovale 30"/>
            <p:cNvSpPr/>
            <p:nvPr/>
          </p:nvSpPr>
          <p:spPr>
            <a:xfrm>
              <a:off x="7372043" y="2763524"/>
              <a:ext cx="3981757" cy="1332644"/>
            </a:xfrm>
            <a:prstGeom prst="ellipse">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asellaDiTesto 31"/>
            <p:cNvSpPr txBox="1"/>
            <p:nvPr/>
          </p:nvSpPr>
          <p:spPr>
            <a:xfrm>
              <a:off x="8139915" y="3014347"/>
              <a:ext cx="244124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Logical/Inferential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Dimension</a:t>
              </a:r>
            </a:p>
          </p:txBody>
        </p:sp>
      </p:grpSp>
      <p:cxnSp>
        <p:nvCxnSpPr>
          <p:cNvPr id="34" name="Connettore 7 33"/>
          <p:cNvCxnSpPr>
            <a:stCxn id="5" idx="4"/>
          </p:cNvCxnSpPr>
          <p:nvPr/>
        </p:nvCxnSpPr>
        <p:spPr>
          <a:xfrm rot="16200000" flipH="1">
            <a:off x="4512713" y="1268513"/>
            <a:ext cx="575743" cy="3159795"/>
          </a:xfrm>
          <a:prstGeom prst="curvedConnector2">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35" name="Connettore 7 34"/>
          <p:cNvCxnSpPr>
            <a:stCxn id="29" idx="3"/>
            <a:endCxn id="31" idx="0"/>
          </p:cNvCxnSpPr>
          <p:nvPr/>
        </p:nvCxnSpPr>
        <p:spPr>
          <a:xfrm>
            <a:off x="6667031" y="3136372"/>
            <a:ext cx="2786957" cy="1199733"/>
          </a:xfrm>
          <a:prstGeom prst="curvedConnector2">
            <a:avLst/>
          </a:prstGeom>
          <a:ln w="127000">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4865601" y="2536207"/>
            <a:ext cx="1801430" cy="1200329"/>
          </a:xfrm>
          <a:prstGeom prst="rect">
            <a:avLst/>
          </a:prstGeom>
          <a:solidFill>
            <a:schemeClr val="bg1"/>
          </a:solidFill>
          <a:ln>
            <a:solidFill>
              <a:schemeClr val="accent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Uncertainty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Variability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Inconsistency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Incompleteness</a:t>
            </a:r>
          </a:p>
        </p:txBody>
      </p:sp>
      <p:sp>
        <p:nvSpPr>
          <p:cNvPr id="40" name="CasellaDiTesto 39"/>
          <p:cNvSpPr txBox="1"/>
          <p:nvPr/>
        </p:nvSpPr>
        <p:spPr>
          <a:xfrm>
            <a:off x="5899815" y="2163192"/>
            <a:ext cx="103105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8" name="Group 7">
            <a:extLst>
              <a:ext uri="{FF2B5EF4-FFF2-40B4-BE49-F238E27FC236}">
                <a16:creationId xmlns:a16="http://schemas.microsoft.com/office/drawing/2014/main" id="{FDB75B88-3082-B266-AD55-75365501ADD1}"/>
              </a:ext>
            </a:extLst>
          </p:cNvPr>
          <p:cNvGrpSpPr/>
          <p:nvPr/>
        </p:nvGrpSpPr>
        <p:grpSpPr>
          <a:xfrm>
            <a:off x="1675096" y="2560450"/>
            <a:ext cx="10238520" cy="2127143"/>
            <a:chOff x="1675096" y="2560450"/>
            <a:chExt cx="10238520" cy="2127143"/>
          </a:xfrm>
        </p:grpSpPr>
        <p:sp>
          <p:nvSpPr>
            <p:cNvPr id="2" name="CasellaDiTesto 1"/>
            <p:cNvSpPr txBox="1"/>
            <p:nvPr/>
          </p:nvSpPr>
          <p:spPr>
            <a:xfrm>
              <a:off x="1675096" y="2966339"/>
              <a:ext cx="550151" cy="369332"/>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NLP</a:t>
              </a:r>
            </a:p>
          </p:txBody>
        </p:sp>
        <p:sp>
          <p:nvSpPr>
            <p:cNvPr id="19" name="CasellaDiTesto 18"/>
            <p:cNvSpPr txBox="1"/>
            <p:nvPr/>
          </p:nvSpPr>
          <p:spPr>
            <a:xfrm>
              <a:off x="3471620" y="4041262"/>
              <a:ext cx="1122167" cy="646331"/>
            </a:xfrm>
            <a:prstGeom prst="rect">
              <a:avLst/>
            </a:prstGeom>
            <a:no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Argument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Mining</a:t>
              </a:r>
            </a:p>
          </p:txBody>
        </p:sp>
        <p:cxnSp>
          <p:nvCxnSpPr>
            <p:cNvPr id="10" name="Connettore 2 9"/>
            <p:cNvCxnSpPr>
              <a:stCxn id="2" idx="3"/>
            </p:cNvCxnSpPr>
            <p:nvPr/>
          </p:nvCxnSpPr>
          <p:spPr>
            <a:xfrm flipV="1">
              <a:off x="2225247" y="2560450"/>
              <a:ext cx="893289" cy="590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19" idx="0"/>
              <a:endCxn id="29" idx="1"/>
            </p:cNvCxnSpPr>
            <p:nvPr/>
          </p:nvCxnSpPr>
          <p:spPr>
            <a:xfrm flipV="1">
              <a:off x="4032704" y="3136372"/>
              <a:ext cx="832897" cy="9048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11249652" y="4057422"/>
              <a:ext cx="663964" cy="369332"/>
            </a:xfrm>
            <a:prstGeom prst="rect">
              <a:avLst/>
            </a:prstGeom>
            <a:noFill/>
            <a:ln>
              <a:solidFill>
                <a:schemeClr val="accent2"/>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Logic</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CasellaDiTesto 27"/>
            <p:cNvSpPr txBox="1"/>
            <p:nvPr/>
          </p:nvSpPr>
          <p:spPr>
            <a:xfrm>
              <a:off x="10254969" y="3599971"/>
              <a:ext cx="1601464" cy="369332"/>
            </a:xfrm>
            <a:prstGeom prst="rect">
              <a:avLst/>
            </a:prstGeom>
            <a:noFill/>
            <a:ln>
              <a:solidFill>
                <a:schemeClr val="accent2"/>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Argumentation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3" name="Connettore 2 32"/>
            <p:cNvCxnSpPr>
              <a:stCxn id="27" idx="1"/>
              <a:endCxn id="31" idx="7"/>
            </p:cNvCxnSpPr>
            <p:nvPr/>
          </p:nvCxnSpPr>
          <p:spPr>
            <a:xfrm flipH="1">
              <a:off x="10861751" y="4242088"/>
              <a:ext cx="387901" cy="2891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p:cNvCxnSpPr>
              <a:stCxn id="28" idx="1"/>
              <a:endCxn id="31" idx="0"/>
            </p:cNvCxnSpPr>
            <p:nvPr/>
          </p:nvCxnSpPr>
          <p:spPr>
            <a:xfrm flipH="1">
              <a:off x="9453988" y="3784637"/>
              <a:ext cx="800981" cy="551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uppo 15">
            <a:extLst>
              <a:ext uri="{FF2B5EF4-FFF2-40B4-BE49-F238E27FC236}">
                <a16:creationId xmlns:a16="http://schemas.microsoft.com/office/drawing/2014/main" id="{69C8EB99-8C34-3272-A001-D1D01F0A9DED}"/>
              </a:ext>
            </a:extLst>
          </p:cNvPr>
          <p:cNvGrpSpPr/>
          <p:nvPr/>
        </p:nvGrpSpPr>
        <p:grpSpPr>
          <a:xfrm>
            <a:off x="5012612" y="1978617"/>
            <a:ext cx="2452177" cy="2585141"/>
            <a:chOff x="3811136" y="2310628"/>
            <a:chExt cx="3981757" cy="2817806"/>
          </a:xfrm>
        </p:grpSpPr>
        <p:sp>
          <p:nvSpPr>
            <p:cNvPr id="16" name="Ovale 11">
              <a:extLst>
                <a:ext uri="{FF2B5EF4-FFF2-40B4-BE49-F238E27FC236}">
                  <a16:creationId xmlns:a16="http://schemas.microsoft.com/office/drawing/2014/main" id="{374F23A3-880B-35B3-0295-373092B69764}"/>
                </a:ext>
              </a:extLst>
            </p:cNvPr>
            <p:cNvSpPr/>
            <p:nvPr/>
          </p:nvSpPr>
          <p:spPr>
            <a:xfrm>
              <a:off x="3811136" y="2310628"/>
              <a:ext cx="3981757" cy="2817806"/>
            </a:xfrm>
            <a:prstGeom prst="ellipse">
              <a:avLst/>
            </a:prstGeom>
            <a:solidFill>
              <a:schemeClr val="accent6">
                <a:lumMod val="40000"/>
                <a:lumOff val="60000"/>
                <a:alpha val="56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asellaDiTesto 12">
              <a:extLst>
                <a:ext uri="{FF2B5EF4-FFF2-40B4-BE49-F238E27FC236}">
                  <a16:creationId xmlns:a16="http://schemas.microsoft.com/office/drawing/2014/main" id="{4C5C395C-B880-0CD2-EB20-AC9EF4FE1E58}"/>
                </a:ext>
              </a:extLst>
            </p:cNvPr>
            <p:cNvSpPr txBox="1"/>
            <p:nvPr/>
          </p:nvSpPr>
          <p:spPr>
            <a:xfrm>
              <a:off x="5428288" y="3106682"/>
              <a:ext cx="937565" cy="120771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4" name="CasellaDiTesto 3">
            <a:extLst>
              <a:ext uri="{FF2B5EF4-FFF2-40B4-BE49-F238E27FC236}">
                <a16:creationId xmlns:a16="http://schemas.microsoft.com/office/drawing/2014/main" id="{59B04CBF-FC64-AEE1-EE67-8AFAF4186E44}"/>
              </a:ext>
            </a:extLst>
          </p:cNvPr>
          <p:cNvSpPr txBox="1"/>
          <p:nvPr/>
        </p:nvSpPr>
        <p:spPr>
          <a:xfrm>
            <a:off x="4467253" y="5850999"/>
            <a:ext cx="3659976" cy="584775"/>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sngStrike" kern="1200" cap="none" spc="0" normalizeH="0" baseline="0" noProof="0" dirty="0">
                <a:ln>
                  <a:noFill/>
                </a:ln>
                <a:solidFill>
                  <a:srgbClr val="ED7D31">
                    <a:lumMod val="75000"/>
                  </a:srgbClr>
                </a:solidFill>
                <a:effectLst/>
                <a:uLnTx/>
                <a:uFillTx/>
                <a:latin typeface="Calibri" panose="020F0502020204030204"/>
                <a:ea typeface="+mn-ea"/>
                <a:cs typeface="+mn-cs"/>
              </a:rPr>
              <a:t>Reasoning</a:t>
            </a:r>
            <a:r>
              <a:rPr kumimoji="0" lang="en-GB" sz="3200" b="0" i="0" u="none" strike="sngStrike" kern="1200" cap="none" spc="0" normalizeH="0" baseline="0" noProof="0" dirty="0">
                <a:ln>
                  <a:noFill/>
                </a:ln>
                <a:solidFill>
                  <a:prstClr val="black"/>
                </a:solidFill>
                <a:effectLst/>
                <a:uLnTx/>
                <a:uFillTx/>
                <a:latin typeface="Calibri" panose="020F0502020204030204"/>
                <a:ea typeface="+mn-ea"/>
                <a:cs typeface="+mn-cs"/>
              </a:rPr>
              <a:t> vs </a:t>
            </a:r>
            <a:r>
              <a:rPr kumimoji="0" lang="en-GB" sz="3200" b="1" i="0" u="none" strike="sngStrike" kern="1200" cap="none" spc="0" normalizeH="0" baseline="0" noProof="0" dirty="0">
                <a:ln>
                  <a:noFill/>
                </a:ln>
                <a:solidFill>
                  <a:srgbClr val="5B9BD5">
                    <a:lumMod val="75000"/>
                  </a:srgbClr>
                </a:solidFill>
                <a:effectLst/>
                <a:uLnTx/>
                <a:uFillTx/>
                <a:latin typeface="Calibri" panose="020F0502020204030204"/>
                <a:ea typeface="+mn-ea"/>
                <a:cs typeface="+mn-cs"/>
              </a:rPr>
              <a:t>Mining</a:t>
            </a:r>
          </a:p>
        </p:txBody>
      </p:sp>
    </p:spTree>
    <p:extLst>
      <p:ext uri="{BB962C8B-B14F-4D97-AF65-F5344CB8AC3E}">
        <p14:creationId xmlns:p14="http://schemas.microsoft.com/office/powerpoint/2010/main" val="41861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AE09BD-BC9C-4343-A277-0F4583BE4D6D}"/>
              </a:ext>
            </a:extLst>
          </p:cNvPr>
          <p:cNvSpPr>
            <a:spLocks noGrp="1"/>
          </p:cNvSpPr>
          <p:nvPr>
            <p:ph idx="1"/>
          </p:nvPr>
        </p:nvSpPr>
        <p:spPr/>
        <p:txBody>
          <a:bodyPr/>
          <a:lstStyle/>
          <a:p>
            <a:r>
              <a:rPr lang="en-US" dirty="0"/>
              <a:t>Solution: natural language processing and LLMs</a:t>
            </a:r>
          </a:p>
          <a:p>
            <a:endParaRPr lang="en-GB" dirty="0"/>
          </a:p>
          <a:p>
            <a:r>
              <a:rPr lang="en-GB" dirty="0"/>
              <a:t>we can detect </a:t>
            </a:r>
            <a:r>
              <a:rPr lang="en-GB" b="1" dirty="0"/>
              <a:t>logical-inferential structures</a:t>
            </a:r>
            <a:r>
              <a:rPr lang="en-GB" dirty="0"/>
              <a:t> from text (=</a:t>
            </a:r>
            <a:r>
              <a:rPr lang="en-GB" dirty="0" err="1"/>
              <a:t>Arg.Mining</a:t>
            </a:r>
            <a:r>
              <a:rPr lang="en-GB" dirty="0"/>
              <a:t>)</a:t>
            </a:r>
            <a:endParaRPr lang="en-GB" b="1" dirty="0"/>
          </a:p>
          <a:p>
            <a:endParaRPr lang="en-GB" dirty="0"/>
          </a:p>
          <a:p>
            <a:r>
              <a:rPr lang="en-GB" dirty="0"/>
              <a:t>We already applied some NLP work to two crucial types of logical-inferential structures: </a:t>
            </a:r>
            <a:r>
              <a:rPr lang="en-GB" b="1" dirty="0"/>
              <a:t>Arguments</a:t>
            </a:r>
            <a:r>
              <a:rPr lang="en-GB" dirty="0"/>
              <a:t> and </a:t>
            </a:r>
            <a:r>
              <a:rPr lang="en-GB" b="1" dirty="0"/>
              <a:t>Rules</a:t>
            </a:r>
          </a:p>
          <a:p>
            <a:endParaRPr lang="en-GB" b="1" dirty="0"/>
          </a:p>
          <a:p>
            <a:r>
              <a:rPr lang="en-GB" b="1" dirty="0"/>
              <a:t>Using transformer-based foundation models (BERT, GPT), and ML</a:t>
            </a:r>
          </a:p>
          <a:p>
            <a:endParaRPr lang="en-US" dirty="0"/>
          </a:p>
        </p:txBody>
      </p:sp>
      <p:sp>
        <p:nvSpPr>
          <p:cNvPr id="3" name="Title 2">
            <a:extLst>
              <a:ext uri="{FF2B5EF4-FFF2-40B4-BE49-F238E27FC236}">
                <a16:creationId xmlns:a16="http://schemas.microsoft.com/office/drawing/2014/main" id="{BA1FF68C-E645-284F-825A-7B95B9531384}"/>
              </a:ext>
            </a:extLst>
          </p:cNvPr>
          <p:cNvSpPr>
            <a:spLocks noGrp="1"/>
          </p:cNvSpPr>
          <p:nvPr>
            <p:ph type="title"/>
          </p:nvPr>
        </p:nvSpPr>
        <p:spPr/>
        <p:txBody>
          <a:bodyPr/>
          <a:lstStyle/>
          <a:p>
            <a:r>
              <a:rPr lang="en-US" dirty="0"/>
              <a:t>Challenge: </a:t>
            </a:r>
            <a:r>
              <a:rPr lang="en-US" u="sng" dirty="0"/>
              <a:t>Legal code</a:t>
            </a:r>
            <a:r>
              <a:rPr lang="en-US" dirty="0"/>
              <a:t> is in </a:t>
            </a:r>
            <a:r>
              <a:rPr lang="en-US" u="sng" dirty="0"/>
              <a:t>natural language</a:t>
            </a:r>
          </a:p>
        </p:txBody>
      </p:sp>
    </p:spTree>
    <p:extLst>
      <p:ext uri="{BB962C8B-B14F-4D97-AF65-F5344CB8AC3E}">
        <p14:creationId xmlns:p14="http://schemas.microsoft.com/office/powerpoint/2010/main" val="158045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5578-2225-86A6-E800-BBC816BD6F8B}"/>
              </a:ext>
            </a:extLst>
          </p:cNvPr>
          <p:cNvSpPr>
            <a:spLocks noGrp="1"/>
          </p:cNvSpPr>
          <p:nvPr>
            <p:ph type="title"/>
          </p:nvPr>
        </p:nvSpPr>
        <p:spPr>
          <a:xfrm>
            <a:off x="1703295" y="1083732"/>
            <a:ext cx="5509628" cy="4690534"/>
          </a:xfrm>
        </p:spPr>
        <p:txBody>
          <a:bodyPr vert="horz" lIns="91440" tIns="45720" rIns="91440" bIns="45720" rtlCol="0" anchor="ctr">
            <a:normAutofit/>
          </a:bodyPr>
          <a:lstStyle/>
          <a:p>
            <a:pPr algn="r"/>
            <a:r>
              <a:rPr lang="en-US" sz="7200" spc="-100" dirty="0">
                <a:solidFill>
                  <a:schemeClr val="tx1">
                    <a:lumMod val="75000"/>
                    <a:lumOff val="25000"/>
                  </a:schemeClr>
                </a:solidFill>
              </a:rPr>
              <a:t>PART I</a:t>
            </a:r>
          </a:p>
        </p:txBody>
      </p:sp>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7960659" y="1083732"/>
            <a:ext cx="3403384" cy="4690534"/>
          </a:xfrm>
        </p:spPr>
        <p:txBody>
          <a:bodyPr vert="horz" lIns="91440" tIns="45720" rIns="91440" bIns="45720" rtlCol="0" anchor="ctr">
            <a:normAutofit/>
          </a:bodyPr>
          <a:lstStyle/>
          <a:p>
            <a:pPr marL="0" indent="0">
              <a:buNone/>
            </a:pPr>
            <a:r>
              <a:rPr lang="en-US" sz="3600" dirty="0"/>
              <a:t>Normative reasoning and argumentation with legal texts</a:t>
            </a:r>
          </a:p>
        </p:txBody>
      </p:sp>
    </p:spTree>
    <p:extLst>
      <p:ext uri="{BB962C8B-B14F-4D97-AF65-F5344CB8AC3E}">
        <p14:creationId xmlns:p14="http://schemas.microsoft.com/office/powerpoint/2010/main" val="175400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5641997" y="1083733"/>
            <a:ext cx="3878411" cy="4690534"/>
          </a:xfrm>
        </p:spPr>
        <p:txBody>
          <a:bodyPr vert="horz" lIns="91440" tIns="45720" rIns="91440" bIns="45720" rtlCol="0" anchor="ctr">
            <a:normAutofit/>
          </a:bodyPr>
          <a:lstStyle/>
          <a:p>
            <a:pPr marL="0" indent="0" algn="ctr">
              <a:buNone/>
            </a:pPr>
            <a:r>
              <a:rPr lang="en-US" sz="2800" b="1" dirty="0">
                <a:solidFill>
                  <a:schemeClr val="tx1">
                    <a:lumMod val="75000"/>
                    <a:lumOff val="25000"/>
                  </a:schemeClr>
                </a:solidFill>
              </a:rPr>
              <a:t>Some works on mining</a:t>
            </a:r>
          </a:p>
          <a:p>
            <a:pPr marL="0" indent="0" algn="ctr">
              <a:buNone/>
            </a:pPr>
            <a:r>
              <a:rPr lang="en-US" sz="2800" dirty="0">
                <a:solidFill>
                  <a:schemeClr val="tx1">
                    <a:lumMod val="75000"/>
                    <a:lumOff val="25000"/>
                  </a:schemeClr>
                </a:solidFill>
              </a:rPr>
              <a:t>- Arguments</a:t>
            </a:r>
          </a:p>
          <a:p>
            <a:pPr marL="0" indent="0" algn="ctr">
              <a:buNone/>
            </a:pPr>
            <a:r>
              <a:rPr lang="en-US" sz="2800" dirty="0">
                <a:solidFill>
                  <a:schemeClr val="tx1">
                    <a:lumMod val="75000"/>
                    <a:lumOff val="25000"/>
                  </a:schemeClr>
                </a:solidFill>
              </a:rPr>
              <a:t>- Norms</a:t>
            </a:r>
          </a:p>
        </p:txBody>
      </p:sp>
    </p:spTree>
    <p:extLst>
      <p:ext uri="{BB962C8B-B14F-4D97-AF65-F5344CB8AC3E}">
        <p14:creationId xmlns:p14="http://schemas.microsoft.com/office/powerpoint/2010/main" val="3766268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5A4CC1-AD53-944A-844C-E440A9977F10}"/>
              </a:ext>
            </a:extLst>
          </p:cNvPr>
          <p:cNvSpPr>
            <a:spLocks noGrp="1"/>
          </p:cNvSpPr>
          <p:nvPr>
            <p:ph idx="1"/>
          </p:nvPr>
        </p:nvSpPr>
        <p:spPr>
          <a:xfrm>
            <a:off x="609600" y="2249424"/>
            <a:ext cx="10972800" cy="1459982"/>
          </a:xfrm>
        </p:spPr>
        <p:txBody>
          <a:bodyPr/>
          <a:lstStyle/>
          <a:p>
            <a:pPr marL="109728" indent="0" algn="ctr">
              <a:buNone/>
            </a:pPr>
            <a:r>
              <a:rPr lang="en-GB" b="1" dirty="0">
                <a:solidFill>
                  <a:schemeClr val="accent2"/>
                </a:solidFill>
              </a:rPr>
              <a:t>Regarding arguments:</a:t>
            </a:r>
            <a:endParaRPr lang="en-GB" dirty="0">
              <a:solidFill>
                <a:schemeClr val="accent2"/>
              </a:solidFill>
            </a:endParaRPr>
          </a:p>
          <a:p>
            <a:r>
              <a:rPr lang="en-GB" dirty="0"/>
              <a:t>We trained ML to recognise </a:t>
            </a:r>
            <a:r>
              <a:rPr lang="en-GB" b="1" dirty="0"/>
              <a:t>Argument Schemes</a:t>
            </a:r>
            <a:r>
              <a:rPr lang="en-GB" dirty="0"/>
              <a:t>, which are located halfway </a:t>
            </a:r>
            <a:r>
              <a:rPr lang="en-GB" u="sng" dirty="0"/>
              <a:t>between language and logic</a:t>
            </a:r>
            <a:r>
              <a:rPr lang="en-GB" dirty="0"/>
              <a:t>.</a:t>
            </a:r>
          </a:p>
        </p:txBody>
      </p:sp>
      <p:sp>
        <p:nvSpPr>
          <p:cNvPr id="3" name="Title 2">
            <a:extLst>
              <a:ext uri="{FF2B5EF4-FFF2-40B4-BE49-F238E27FC236}">
                <a16:creationId xmlns:a16="http://schemas.microsoft.com/office/drawing/2014/main" id="{DD88FB4C-071B-0B46-817E-0068FFA42570}"/>
              </a:ext>
            </a:extLst>
          </p:cNvPr>
          <p:cNvSpPr>
            <a:spLocks noGrp="1"/>
          </p:cNvSpPr>
          <p:nvPr>
            <p:ph type="title"/>
          </p:nvPr>
        </p:nvSpPr>
        <p:spPr/>
        <p:txBody>
          <a:bodyPr/>
          <a:lstStyle/>
          <a:p>
            <a:r>
              <a:rPr lang="en-US" dirty="0"/>
              <a:t>Some works</a:t>
            </a:r>
          </a:p>
        </p:txBody>
      </p:sp>
      <p:grpSp>
        <p:nvGrpSpPr>
          <p:cNvPr id="29" name="Gruppo 28">
            <a:extLst>
              <a:ext uri="{FF2B5EF4-FFF2-40B4-BE49-F238E27FC236}">
                <a16:creationId xmlns:a16="http://schemas.microsoft.com/office/drawing/2014/main" id="{40949B29-06B0-5160-65B5-92C9CE602722}"/>
              </a:ext>
            </a:extLst>
          </p:cNvPr>
          <p:cNvGrpSpPr/>
          <p:nvPr/>
        </p:nvGrpSpPr>
        <p:grpSpPr>
          <a:xfrm>
            <a:off x="1259136" y="4085880"/>
            <a:ext cx="10112587" cy="2772120"/>
            <a:chOff x="1259136" y="4085880"/>
            <a:chExt cx="10112587" cy="2772120"/>
          </a:xfrm>
        </p:grpSpPr>
        <p:grpSp>
          <p:nvGrpSpPr>
            <p:cNvPr id="26" name="Gruppo 25">
              <a:extLst>
                <a:ext uri="{FF2B5EF4-FFF2-40B4-BE49-F238E27FC236}">
                  <a16:creationId xmlns:a16="http://schemas.microsoft.com/office/drawing/2014/main" id="{DE9769A0-1E20-E785-4158-944004F10E7A}"/>
                </a:ext>
              </a:extLst>
            </p:cNvPr>
            <p:cNvGrpSpPr/>
            <p:nvPr/>
          </p:nvGrpSpPr>
          <p:grpSpPr>
            <a:xfrm>
              <a:off x="1259136" y="4085880"/>
              <a:ext cx="10112587" cy="2772120"/>
              <a:chOff x="1666333" y="4264154"/>
              <a:chExt cx="10112587" cy="2772120"/>
            </a:xfrm>
          </p:grpSpPr>
          <p:grpSp>
            <p:nvGrpSpPr>
              <p:cNvPr id="25" name="Gruppo 24">
                <a:extLst>
                  <a:ext uri="{FF2B5EF4-FFF2-40B4-BE49-F238E27FC236}">
                    <a16:creationId xmlns:a16="http://schemas.microsoft.com/office/drawing/2014/main" id="{4CEC3513-917E-6E40-2771-D2EB13A2E8D6}"/>
                  </a:ext>
                </a:extLst>
              </p:cNvPr>
              <p:cNvGrpSpPr/>
              <p:nvPr/>
            </p:nvGrpSpPr>
            <p:grpSpPr>
              <a:xfrm>
                <a:off x="1666333" y="5959056"/>
                <a:ext cx="5109430" cy="1077218"/>
                <a:chOff x="1666333" y="5959056"/>
                <a:chExt cx="5109430" cy="1077218"/>
              </a:xfrm>
            </p:grpSpPr>
            <p:sp>
              <p:nvSpPr>
                <p:cNvPr id="14" name="CasellaDiTesto 13">
                  <a:extLst>
                    <a:ext uri="{FF2B5EF4-FFF2-40B4-BE49-F238E27FC236}">
                      <a16:creationId xmlns:a16="http://schemas.microsoft.com/office/drawing/2014/main" id="{8AFB70FD-B72A-7A43-A58B-5112C7372AD3}"/>
                    </a:ext>
                  </a:extLst>
                </p:cNvPr>
                <p:cNvSpPr txBox="1"/>
                <p:nvPr/>
              </p:nvSpPr>
              <p:spPr>
                <a:xfrm>
                  <a:off x="1666333" y="5959056"/>
                  <a:ext cx="10516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a:ea typeface="+mn-ea"/>
                      <a:cs typeface="+mn-cs"/>
                    </a:rPr>
                    <a:t>Text</a:t>
                  </a:r>
                  <a:endParaRPr kumimoji="0" lang="it-IT" sz="3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CasellaDiTesto 15">
                  <a:extLst>
                    <a:ext uri="{FF2B5EF4-FFF2-40B4-BE49-F238E27FC236}">
                      <a16:creationId xmlns:a16="http://schemas.microsoft.com/office/drawing/2014/main" id="{B4E527E1-803B-8FC5-1F14-2B3F9E75D28D}"/>
                    </a:ext>
                  </a:extLst>
                </p:cNvPr>
                <p:cNvSpPr txBox="1"/>
                <p:nvPr/>
              </p:nvSpPr>
              <p:spPr>
                <a:xfrm>
                  <a:off x="3341353" y="5959056"/>
                  <a:ext cx="343441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a:ea typeface="+mn-ea"/>
                      <a:cs typeface="+mn-cs"/>
                    </a:rPr>
                    <a:t>Machine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a:ea typeface="+mn-ea"/>
                      <a:cs typeface="+mn-cs"/>
                    </a:rPr>
                    <a:t>(Text Classification) </a:t>
                  </a:r>
                  <a:endParaRPr kumimoji="0" lang="it-IT" sz="3200" b="1"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4" name="Gruppo 23">
                <a:extLst>
                  <a:ext uri="{FF2B5EF4-FFF2-40B4-BE49-F238E27FC236}">
                    <a16:creationId xmlns:a16="http://schemas.microsoft.com/office/drawing/2014/main" id="{11C45E2E-5559-3F47-C6F0-E206147EA20E}"/>
                  </a:ext>
                </a:extLst>
              </p:cNvPr>
              <p:cNvGrpSpPr/>
              <p:nvPr/>
            </p:nvGrpSpPr>
            <p:grpSpPr>
              <a:xfrm>
                <a:off x="1803616" y="4264154"/>
                <a:ext cx="9975304" cy="1987290"/>
                <a:chOff x="1803616" y="4264154"/>
                <a:chExt cx="9975304" cy="1987290"/>
              </a:xfrm>
            </p:grpSpPr>
            <p:grpSp>
              <p:nvGrpSpPr>
                <p:cNvPr id="23" name="Gruppo 22">
                  <a:extLst>
                    <a:ext uri="{FF2B5EF4-FFF2-40B4-BE49-F238E27FC236}">
                      <a16:creationId xmlns:a16="http://schemas.microsoft.com/office/drawing/2014/main" id="{2FC51C3B-FB66-F33C-D8C4-33BEB1E3A425}"/>
                    </a:ext>
                  </a:extLst>
                </p:cNvPr>
                <p:cNvGrpSpPr/>
                <p:nvPr/>
              </p:nvGrpSpPr>
              <p:grpSpPr>
                <a:xfrm>
                  <a:off x="1803616" y="4264154"/>
                  <a:ext cx="5562776" cy="1987290"/>
                  <a:chOff x="1803616" y="4264154"/>
                  <a:chExt cx="5562776" cy="1987290"/>
                </a:xfrm>
              </p:grpSpPr>
              <p:grpSp>
                <p:nvGrpSpPr>
                  <p:cNvPr id="22" name="Gruppo 21">
                    <a:extLst>
                      <a:ext uri="{FF2B5EF4-FFF2-40B4-BE49-F238E27FC236}">
                        <a16:creationId xmlns:a16="http://schemas.microsoft.com/office/drawing/2014/main" id="{E464F16B-DAF6-9150-E239-C6A84676B62F}"/>
                      </a:ext>
                    </a:extLst>
                  </p:cNvPr>
                  <p:cNvGrpSpPr/>
                  <p:nvPr/>
                </p:nvGrpSpPr>
                <p:grpSpPr>
                  <a:xfrm>
                    <a:off x="1803616" y="4264154"/>
                    <a:ext cx="4234327" cy="1987290"/>
                    <a:chOff x="1803616" y="4264154"/>
                    <a:chExt cx="4234327" cy="1987290"/>
                  </a:xfrm>
                </p:grpSpPr>
                <p:grpSp>
                  <p:nvGrpSpPr>
                    <p:cNvPr id="7" name="Gruppo 6">
                      <a:extLst>
                        <a:ext uri="{FF2B5EF4-FFF2-40B4-BE49-F238E27FC236}">
                          <a16:creationId xmlns:a16="http://schemas.microsoft.com/office/drawing/2014/main" id="{AE335E76-EBA2-F0AD-61F6-9BE178221A29}"/>
                        </a:ext>
                      </a:extLst>
                    </p:cNvPr>
                    <p:cNvGrpSpPr/>
                    <p:nvPr/>
                  </p:nvGrpSpPr>
                  <p:grpSpPr>
                    <a:xfrm>
                      <a:off x="4079175" y="4264154"/>
                      <a:ext cx="1958768" cy="1987290"/>
                      <a:chOff x="4599739" y="2932146"/>
                      <a:chExt cx="3490666" cy="3490666"/>
                    </a:xfrm>
                  </p:grpSpPr>
                  <p:pic>
                    <p:nvPicPr>
                      <p:cNvPr id="6" name="Elemento grafico 6" descr="Portatile con riempimento a tinta unita">
                        <a:extLst>
                          <a:ext uri="{FF2B5EF4-FFF2-40B4-BE49-F238E27FC236}">
                            <a16:creationId xmlns:a16="http://schemas.microsoft.com/office/drawing/2014/main" id="{007C75BD-EB14-8064-EFB7-414D861085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9739" y="2932146"/>
                        <a:ext cx="3490666" cy="3490666"/>
                      </a:xfrm>
                      <a:prstGeom prst="rect">
                        <a:avLst/>
                      </a:prstGeom>
                    </p:spPr>
                  </p:pic>
                  <p:pic>
                    <p:nvPicPr>
                      <p:cNvPr id="5" name="Elemento grafico 6" descr="Binario con riempimento a tinta unita">
                        <a:extLst>
                          <a:ext uri="{FF2B5EF4-FFF2-40B4-BE49-F238E27FC236}">
                            <a16:creationId xmlns:a16="http://schemas.microsoft.com/office/drawing/2014/main" id="{88D757DB-77D6-AE96-DBE2-4EC3819E9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3576" y="3843117"/>
                        <a:ext cx="1222991" cy="1222991"/>
                      </a:xfrm>
                      <a:prstGeom prst="rect">
                        <a:avLst/>
                      </a:prstGeom>
                    </p:spPr>
                  </p:pic>
                </p:grpSp>
                <p:grpSp>
                  <p:nvGrpSpPr>
                    <p:cNvPr id="21" name="Gruppo 20">
                      <a:extLst>
                        <a:ext uri="{FF2B5EF4-FFF2-40B4-BE49-F238E27FC236}">
                          <a16:creationId xmlns:a16="http://schemas.microsoft.com/office/drawing/2014/main" id="{78C2E301-484C-31C5-65CA-56BB97E4AE17}"/>
                        </a:ext>
                      </a:extLst>
                    </p:cNvPr>
                    <p:cNvGrpSpPr/>
                    <p:nvPr/>
                  </p:nvGrpSpPr>
                  <p:grpSpPr>
                    <a:xfrm>
                      <a:off x="1803616" y="4782785"/>
                      <a:ext cx="2268889" cy="914400"/>
                      <a:chOff x="1803616" y="4782785"/>
                      <a:chExt cx="2268889" cy="914400"/>
                    </a:xfrm>
                  </p:grpSpPr>
                  <p:pic>
                    <p:nvPicPr>
                      <p:cNvPr id="4" name="Elemento grafico 4" descr="Documento con riempimento a tinta unita">
                        <a:extLst>
                          <a:ext uri="{FF2B5EF4-FFF2-40B4-BE49-F238E27FC236}">
                            <a16:creationId xmlns:a16="http://schemas.microsoft.com/office/drawing/2014/main" id="{136EA8CD-1A8F-65C9-2026-C0551C26D3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3616" y="4782785"/>
                        <a:ext cx="914400" cy="914400"/>
                      </a:xfrm>
                      <a:prstGeom prst="rect">
                        <a:avLst/>
                      </a:prstGeom>
                    </p:spPr>
                  </p:pic>
                  <p:sp>
                    <p:nvSpPr>
                      <p:cNvPr id="9" name="Freccia a destra 8">
                        <a:extLst>
                          <a:ext uri="{FF2B5EF4-FFF2-40B4-BE49-F238E27FC236}">
                            <a16:creationId xmlns:a16="http://schemas.microsoft.com/office/drawing/2014/main" id="{F60BD789-F23F-8021-0D0A-745DCC377328}"/>
                          </a:ext>
                        </a:extLst>
                      </p:cNvPr>
                      <p:cNvSpPr/>
                      <p:nvPr/>
                    </p:nvSpPr>
                    <p:spPr>
                      <a:xfrm>
                        <a:off x="2891247" y="4965245"/>
                        <a:ext cx="1181258" cy="585109"/>
                      </a:xfrm>
                      <a:prstGeom prst="rightArrow">
                        <a:avLst>
                          <a:gd name="adj1" fmla="val 29243"/>
                          <a:gd name="adj2" fmla="val 800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1" name="Freccia a destra 10">
                    <a:extLst>
                      <a:ext uri="{FF2B5EF4-FFF2-40B4-BE49-F238E27FC236}">
                        <a16:creationId xmlns:a16="http://schemas.microsoft.com/office/drawing/2014/main" id="{A4D8F8F3-C9BA-C038-D30F-1B6EB65513EB}"/>
                      </a:ext>
                    </a:extLst>
                  </p:cNvPr>
                  <p:cNvSpPr/>
                  <p:nvPr/>
                </p:nvSpPr>
                <p:spPr>
                  <a:xfrm>
                    <a:off x="6185134" y="4947429"/>
                    <a:ext cx="1181258" cy="585109"/>
                  </a:xfrm>
                  <a:prstGeom prst="rightArrow">
                    <a:avLst>
                      <a:gd name="adj1" fmla="val 29243"/>
                      <a:gd name="adj2" fmla="val 800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8" name="CasellaDiTesto 17">
                  <a:extLst>
                    <a:ext uri="{FF2B5EF4-FFF2-40B4-BE49-F238E27FC236}">
                      <a16:creationId xmlns:a16="http://schemas.microsoft.com/office/drawing/2014/main" id="{4EEE2DC5-BB2C-0D59-99C0-4A30FD21716C}"/>
                    </a:ext>
                  </a:extLst>
                </p:cNvPr>
                <p:cNvSpPr txBox="1"/>
                <p:nvPr/>
              </p:nvSpPr>
              <p:spPr>
                <a:xfrm>
                  <a:off x="7366392" y="4942046"/>
                  <a:ext cx="44125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alibri"/>
                      <a:ea typeface="+mn-ea"/>
                      <a:cs typeface="+mn-cs"/>
                    </a:rPr>
                    <a:t>Arg. Scheme from XXX</a:t>
                  </a:r>
                  <a:endParaRPr kumimoji="0" lang="it-IT" sz="3200" b="1" i="0" u="none" strike="noStrike" kern="1200" cap="none" spc="0" normalizeH="0" baseline="0" noProof="0" dirty="0">
                    <a:ln>
                      <a:noFill/>
                    </a:ln>
                    <a:solidFill>
                      <a:srgbClr val="00B050"/>
                    </a:solidFill>
                    <a:effectLst/>
                    <a:uLnTx/>
                    <a:uFillTx/>
                    <a:latin typeface="Calibri"/>
                    <a:ea typeface="+mn-ea"/>
                    <a:cs typeface="+mn-cs"/>
                  </a:endParaRPr>
                </a:p>
              </p:txBody>
            </p:sp>
          </p:grpSp>
        </p:grpSp>
        <p:sp>
          <p:nvSpPr>
            <p:cNvPr id="28" name="CasellaDiTesto 27">
              <a:extLst>
                <a:ext uri="{FF2B5EF4-FFF2-40B4-BE49-F238E27FC236}">
                  <a16:creationId xmlns:a16="http://schemas.microsoft.com/office/drawing/2014/main" id="{3B42D027-7DC7-ACEC-34EE-E8FB1BDAD3DE}"/>
                </a:ext>
              </a:extLst>
            </p:cNvPr>
            <p:cNvSpPr txBox="1"/>
            <p:nvPr/>
          </p:nvSpPr>
          <p:spPr>
            <a:xfrm>
              <a:off x="6959195" y="5734616"/>
              <a:ext cx="34344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a:ea typeface="+mn-ea"/>
                  <a:cs typeface="+mn-cs"/>
                </a:rPr>
                <a:t>Output class</a:t>
              </a:r>
            </a:p>
          </p:txBody>
        </p:sp>
      </p:grpSp>
    </p:spTree>
    <p:extLst>
      <p:ext uri="{BB962C8B-B14F-4D97-AF65-F5344CB8AC3E}">
        <p14:creationId xmlns:p14="http://schemas.microsoft.com/office/powerpoint/2010/main" val="7868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88FB4C-071B-0B46-817E-0068FFA42570}"/>
              </a:ext>
            </a:extLst>
          </p:cNvPr>
          <p:cNvSpPr>
            <a:spLocks noGrp="1"/>
          </p:cNvSpPr>
          <p:nvPr>
            <p:ph type="title"/>
          </p:nvPr>
        </p:nvSpPr>
        <p:spPr/>
        <p:txBody>
          <a:bodyPr/>
          <a:lstStyle/>
          <a:p>
            <a:r>
              <a:rPr lang="en-US" dirty="0"/>
              <a:t>Some works</a:t>
            </a:r>
          </a:p>
        </p:txBody>
      </p:sp>
      <p:grpSp>
        <p:nvGrpSpPr>
          <p:cNvPr id="21" name="Gruppo 20">
            <a:extLst>
              <a:ext uri="{FF2B5EF4-FFF2-40B4-BE49-F238E27FC236}">
                <a16:creationId xmlns:a16="http://schemas.microsoft.com/office/drawing/2014/main" id="{6660DC49-F671-94C2-82A5-A38B0E2F356B}"/>
              </a:ext>
            </a:extLst>
          </p:cNvPr>
          <p:cNvGrpSpPr/>
          <p:nvPr/>
        </p:nvGrpSpPr>
        <p:grpSpPr>
          <a:xfrm>
            <a:off x="263925" y="4471962"/>
            <a:ext cx="11664149" cy="1562354"/>
            <a:chOff x="201821" y="4945842"/>
            <a:chExt cx="11664149" cy="1562354"/>
          </a:xfrm>
        </p:grpSpPr>
        <p:sp>
          <p:nvSpPr>
            <p:cNvPr id="6" name="CasellaDiTesto 5">
              <a:extLst>
                <a:ext uri="{FF2B5EF4-FFF2-40B4-BE49-F238E27FC236}">
                  <a16:creationId xmlns:a16="http://schemas.microsoft.com/office/drawing/2014/main" id="{8027F900-1F91-DA68-BB03-BEBF2260DFF1}"/>
                </a:ext>
              </a:extLst>
            </p:cNvPr>
            <p:cNvSpPr txBox="1"/>
            <p:nvPr/>
          </p:nvSpPr>
          <p:spPr>
            <a:xfrm>
              <a:off x="201821" y="5969587"/>
              <a:ext cx="11664149" cy="538609"/>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Calibri"/>
                  <a:ea typeface="+mn-ea"/>
                  <a:cs typeface="+mn-cs"/>
                </a:rPr>
                <a:t>Hidden warrant: </a:t>
              </a:r>
              <a:r>
                <a:rPr kumimoji="0" lang="en-GB" sz="2800" b="1" i="0" u="none" strike="noStrike" kern="1200" cap="none" spc="0" normalizeH="0" baseline="0" noProof="0" dirty="0">
                  <a:ln>
                    <a:noFill/>
                  </a:ln>
                  <a:solidFill>
                    <a:srgbClr val="000000"/>
                  </a:solidFill>
                  <a:effectLst/>
                  <a:uLnTx/>
                  <a:uFillTx/>
                  <a:latin typeface="Calibri"/>
                  <a:ea typeface="+mn-ea"/>
                  <a:cs typeface="+mn-cs"/>
                </a:rPr>
                <a:t>if an expert says something in his domain, it must be true</a:t>
              </a:r>
            </a:p>
          </p:txBody>
        </p:sp>
        <p:grpSp>
          <p:nvGrpSpPr>
            <p:cNvPr id="20" name="Gruppo 19">
              <a:extLst>
                <a:ext uri="{FF2B5EF4-FFF2-40B4-BE49-F238E27FC236}">
                  <a16:creationId xmlns:a16="http://schemas.microsoft.com/office/drawing/2014/main" id="{55F3C2ED-7913-8233-7AEA-D250203477F8}"/>
                </a:ext>
              </a:extLst>
            </p:cNvPr>
            <p:cNvGrpSpPr/>
            <p:nvPr/>
          </p:nvGrpSpPr>
          <p:grpSpPr>
            <a:xfrm>
              <a:off x="8323856" y="4945842"/>
              <a:ext cx="1693333" cy="1023745"/>
              <a:chOff x="8323856" y="4945842"/>
              <a:chExt cx="1693333" cy="1023745"/>
            </a:xfrm>
          </p:grpSpPr>
          <p:cxnSp>
            <p:nvCxnSpPr>
              <p:cNvPr id="13" name="Connettore diritto con freccia 12">
                <a:extLst>
                  <a:ext uri="{FF2B5EF4-FFF2-40B4-BE49-F238E27FC236}">
                    <a16:creationId xmlns:a16="http://schemas.microsoft.com/office/drawing/2014/main" id="{474A88A0-12A2-35DC-29C6-4E5C5CF97E03}"/>
                  </a:ext>
                </a:extLst>
              </p:cNvPr>
              <p:cNvCxnSpPr>
                <a:cxnSpLocks/>
              </p:cNvCxnSpPr>
              <p:nvPr/>
            </p:nvCxnSpPr>
            <p:spPr>
              <a:xfrm flipH="1" flipV="1">
                <a:off x="8323856" y="4945842"/>
                <a:ext cx="1693333" cy="102374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Ovale 11">
                <a:extLst>
                  <a:ext uri="{FF2B5EF4-FFF2-40B4-BE49-F238E27FC236}">
                    <a16:creationId xmlns:a16="http://schemas.microsoft.com/office/drawing/2014/main" id="{CB2E2F6C-1388-3B9A-1A0F-E798216A0BD8}"/>
                  </a:ext>
                </a:extLst>
              </p:cNvPr>
              <p:cNvSpPr/>
              <p:nvPr/>
            </p:nvSpPr>
            <p:spPr>
              <a:xfrm>
                <a:off x="8879085" y="5171155"/>
                <a:ext cx="582874" cy="582874"/>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10000"/>
                      </a:prstClr>
                    </a:solidFill>
                    <a:effectLst/>
                    <a:uLnTx/>
                    <a:uFillTx/>
                    <a:latin typeface="Calibri"/>
                    <a:ea typeface="+mn-ea"/>
                    <a:cs typeface="+mn-cs"/>
                  </a:rPr>
                  <a:t>!</a:t>
                </a:r>
                <a:endParaRPr kumimoji="0" lang="it-IT" sz="1800" b="0" i="0" u="none" strike="noStrike" kern="1200" cap="none" spc="0" normalizeH="0" baseline="0" noProof="0" dirty="0">
                  <a:ln>
                    <a:noFill/>
                  </a:ln>
                  <a:solidFill>
                    <a:prstClr val="white">
                      <a:lumMod val="10000"/>
                    </a:prstClr>
                  </a:solidFill>
                  <a:effectLst/>
                  <a:uLnTx/>
                  <a:uFillTx/>
                  <a:latin typeface="Calibri"/>
                  <a:ea typeface="+mn-ea"/>
                  <a:cs typeface="+mn-cs"/>
                </a:endParaRPr>
              </a:p>
            </p:txBody>
          </p:sp>
        </p:grpSp>
      </p:grpSp>
      <p:sp>
        <p:nvSpPr>
          <p:cNvPr id="23" name="CasellaDiTesto 22">
            <a:extLst>
              <a:ext uri="{FF2B5EF4-FFF2-40B4-BE49-F238E27FC236}">
                <a16:creationId xmlns:a16="http://schemas.microsoft.com/office/drawing/2014/main" id="{011E7D5B-DD68-9A24-1D67-54AB98B50453}"/>
              </a:ext>
            </a:extLst>
          </p:cNvPr>
          <p:cNvSpPr txBox="1"/>
          <p:nvPr/>
        </p:nvSpPr>
        <p:spPr>
          <a:xfrm>
            <a:off x="811421" y="3429000"/>
            <a:ext cx="1138057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a:ea typeface="+mn-ea"/>
                <a:cs typeface="+mn-cs"/>
              </a:rPr>
              <a:t>Premise 1: </a:t>
            </a:r>
            <a:r>
              <a:rPr kumimoji="0" lang="en-GB" sz="3200" b="1" i="0" u="none" strike="noStrike" kern="1200" cap="none" spc="0" normalizeH="0" baseline="0" noProof="0" dirty="0">
                <a:ln>
                  <a:noFill/>
                </a:ln>
                <a:solidFill>
                  <a:srgbClr val="000000"/>
                </a:solidFill>
                <a:effectLst/>
                <a:uLnTx/>
                <a:uFillTx/>
                <a:latin typeface="Calibri"/>
                <a:ea typeface="+mn-ea"/>
                <a:cs typeface="+mn-cs"/>
              </a:rPr>
              <a:t>E is an expert of domain 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a:ea typeface="+mn-ea"/>
                <a:cs typeface="+mn-cs"/>
              </a:rPr>
              <a:t>Premise 2: </a:t>
            </a:r>
            <a:r>
              <a:rPr kumimoji="0" lang="en-GB" sz="3200" b="1" i="0" u="none" strike="noStrike" kern="1200" cap="none" spc="0" normalizeH="0" baseline="0" noProof="0" dirty="0">
                <a:ln>
                  <a:noFill/>
                </a:ln>
                <a:solidFill>
                  <a:srgbClr val="000000"/>
                </a:solidFill>
                <a:effectLst/>
                <a:uLnTx/>
                <a:uFillTx/>
                <a:latin typeface="Calibri"/>
                <a:ea typeface="+mn-ea"/>
                <a:cs typeface="+mn-cs"/>
              </a:rPr>
              <a:t>E says that statement S (which is in domain D) is 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a:ea typeface="+mn-ea"/>
                <a:cs typeface="+mn-cs"/>
              </a:rPr>
              <a:t>Conclusion: </a:t>
            </a:r>
            <a:r>
              <a:rPr kumimoji="0" lang="en-GB" sz="3200" b="1" i="0" u="none" strike="noStrike" kern="1200" cap="none" spc="0" normalizeH="0" baseline="0" noProof="0" dirty="0">
                <a:ln>
                  <a:noFill/>
                </a:ln>
                <a:solidFill>
                  <a:srgbClr val="000000"/>
                </a:solidFill>
                <a:effectLst/>
                <a:uLnTx/>
                <a:uFillTx/>
                <a:latin typeface="Calibri"/>
                <a:ea typeface="+mn-ea"/>
                <a:cs typeface="+mn-cs"/>
              </a:rPr>
              <a:t>Therefore, S is (presumably) true</a:t>
            </a:r>
            <a:endParaRPr kumimoji="0" lang="it-IT" sz="3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CasellaDiTesto 16">
            <a:extLst>
              <a:ext uri="{FF2B5EF4-FFF2-40B4-BE49-F238E27FC236}">
                <a16:creationId xmlns:a16="http://schemas.microsoft.com/office/drawing/2014/main" id="{84423D92-153E-B415-8F7D-567B0186D205}"/>
              </a:ext>
            </a:extLst>
          </p:cNvPr>
          <p:cNvSpPr txBox="1"/>
          <p:nvPr/>
        </p:nvSpPr>
        <p:spPr>
          <a:xfrm>
            <a:off x="609600" y="35858"/>
            <a:ext cx="11380579" cy="1400383"/>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000000"/>
                </a:solidFill>
                <a:effectLst/>
                <a:uLnTx/>
                <a:uFillTx/>
                <a:latin typeface="Calibri"/>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000000"/>
                </a:solidFill>
                <a:effectLst/>
                <a:uLnTx/>
                <a:uFillTx/>
                <a:latin typeface="Calibri"/>
                <a:ea typeface="+mn-ea"/>
                <a:cs typeface="+mn-cs"/>
              </a:rPr>
              <a:t>Walton, </a:t>
            </a:r>
            <a:r>
              <a:rPr kumimoji="0" lang="en-GB" sz="1700" b="1" i="0" u="none" strike="noStrike" kern="1200" cap="none" spc="0" normalizeH="0" baseline="0" noProof="0" dirty="0" err="1">
                <a:ln>
                  <a:noFill/>
                </a:ln>
                <a:solidFill>
                  <a:srgbClr val="000000"/>
                </a:solidFill>
                <a:effectLst/>
                <a:uLnTx/>
                <a:uFillTx/>
                <a:latin typeface="Calibri"/>
                <a:ea typeface="+mn-ea"/>
                <a:cs typeface="+mn-cs"/>
              </a:rPr>
              <a:t>Macagno</a:t>
            </a:r>
            <a:r>
              <a:rPr kumimoji="0" lang="en-GB" sz="1700" b="1" i="0" u="none" strike="noStrike" kern="1200" cap="none" spc="0" normalizeH="0" baseline="0" noProof="0" dirty="0">
                <a:ln>
                  <a:noFill/>
                </a:ln>
                <a:solidFill>
                  <a:srgbClr val="000000"/>
                </a:solidFill>
                <a:effectLst/>
                <a:uLnTx/>
                <a:uFillTx/>
                <a:latin typeface="Calibri"/>
                <a:ea typeface="+mn-ea"/>
                <a:cs typeface="+mn-cs"/>
              </a:rPr>
              <a:t> and Reed 2008</a:t>
            </a:r>
            <a:r>
              <a:rPr kumimoji="0" lang="en-GB" sz="1700" b="0" i="0" u="none" strike="noStrike" kern="1200" cap="none" spc="0" normalizeH="0" baseline="0" noProof="0" dirty="0">
                <a:ln>
                  <a:noFill/>
                </a:ln>
                <a:solidFill>
                  <a:srgbClr val="000000"/>
                </a:solidFill>
                <a:effectLst/>
                <a:uLnTx/>
                <a:uFillTx/>
                <a:latin typeface="Calibri"/>
                <a:ea typeface="+mn-ea"/>
                <a:cs typeface="+mn-cs"/>
              </a:rPr>
              <a:t>, “Argumentation Schemes”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000000"/>
                </a:solidFill>
                <a:effectLst/>
                <a:uLnTx/>
                <a:uFillTx/>
                <a:latin typeface="Calibri"/>
                <a:ea typeface="+mn-ea"/>
                <a:cs typeface="+mn-cs"/>
              </a:rPr>
              <a:t>Liga 2019</a:t>
            </a:r>
            <a:r>
              <a:rPr kumimoji="0" lang="en-GB" sz="1700" b="0" i="0" u="none" strike="noStrike" kern="1200" cap="none" spc="0" normalizeH="0" baseline="0" noProof="0" dirty="0">
                <a:ln>
                  <a:noFill/>
                </a:ln>
                <a:solidFill>
                  <a:srgbClr val="000000"/>
                </a:solidFill>
                <a:effectLst/>
                <a:uLnTx/>
                <a:uFillTx/>
                <a:latin typeface="Calibri"/>
                <a:ea typeface="+mn-ea"/>
                <a:cs typeface="+mn-cs"/>
              </a:rPr>
              <a:t>, “Argumentative evidences classification and argument scheme detection using tree kernels” (ArgMining, ACL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000000"/>
                </a:solidFill>
                <a:effectLst/>
                <a:uLnTx/>
                <a:uFillTx/>
                <a:latin typeface="Calibri"/>
                <a:ea typeface="+mn-ea"/>
                <a:cs typeface="+mn-cs"/>
              </a:rPr>
              <a:t>Liga 2020</a:t>
            </a:r>
            <a:r>
              <a:rPr kumimoji="0" lang="en-GB" sz="1700" b="0" i="0" u="none" strike="noStrike" kern="1200" cap="none" spc="0" normalizeH="0" baseline="0" noProof="0" dirty="0">
                <a:ln>
                  <a:noFill/>
                </a:ln>
                <a:solidFill>
                  <a:srgbClr val="000000"/>
                </a:solidFill>
                <a:effectLst/>
                <a:uLnTx/>
                <a:uFillTx/>
                <a:latin typeface="Calibri"/>
                <a:ea typeface="+mn-ea"/>
                <a:cs typeface="+mn-cs"/>
              </a:rPr>
              <a:t>, “Transfer Learning with sentence embeddings for argumentative evidence classification” (CMNA, COMMA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000000"/>
                </a:solidFill>
                <a:effectLst/>
                <a:uLnTx/>
                <a:uFillTx/>
                <a:latin typeface="Calibri"/>
                <a:ea typeface="+mn-ea"/>
                <a:cs typeface="+mn-cs"/>
              </a:rPr>
              <a:t>Liga 2020</a:t>
            </a:r>
            <a:r>
              <a:rPr kumimoji="0" lang="en-GB" sz="1700" b="0" i="0" u="none" strike="noStrike" kern="1200" cap="none" spc="0" normalizeH="0" baseline="0" noProof="0" dirty="0">
                <a:ln>
                  <a:noFill/>
                </a:ln>
                <a:solidFill>
                  <a:srgbClr val="000000"/>
                </a:solidFill>
                <a:effectLst/>
                <a:uLnTx/>
                <a:uFillTx/>
                <a:latin typeface="Calibri"/>
                <a:ea typeface="+mn-ea"/>
                <a:cs typeface="+mn-cs"/>
              </a:rPr>
              <a:t>, “Argumentation Schemes as Template? Combining bottom-up and top-down KR” (CMNA, COMMA 2020)</a:t>
            </a:r>
            <a:endParaRPr kumimoji="0" lang="it-IT" sz="17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3842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5A4CC1-AD53-944A-844C-E440A9977F10}"/>
              </a:ext>
            </a:extLst>
          </p:cNvPr>
          <p:cNvSpPr>
            <a:spLocks noGrp="1"/>
          </p:cNvSpPr>
          <p:nvPr>
            <p:ph idx="1"/>
          </p:nvPr>
        </p:nvSpPr>
        <p:spPr>
          <a:xfrm>
            <a:off x="185094" y="2214282"/>
            <a:ext cx="11851341" cy="1459982"/>
          </a:xfrm>
        </p:spPr>
        <p:txBody>
          <a:bodyPr/>
          <a:lstStyle/>
          <a:p>
            <a:pPr marL="109728" indent="0" algn="ctr">
              <a:buNone/>
            </a:pPr>
            <a:r>
              <a:rPr lang="en-GB" b="1" dirty="0">
                <a:solidFill>
                  <a:schemeClr val="accent2"/>
                </a:solidFill>
              </a:rPr>
              <a:t>Regarding arguments:</a:t>
            </a:r>
            <a:endParaRPr lang="en-GB" dirty="0">
              <a:solidFill>
                <a:schemeClr val="accent2"/>
              </a:solidFill>
            </a:endParaRPr>
          </a:p>
          <a:p>
            <a:r>
              <a:rPr lang="en-GB" dirty="0"/>
              <a:t>We trained ML to mine argument components (e.g., premises and claims) </a:t>
            </a:r>
          </a:p>
        </p:txBody>
      </p:sp>
      <p:sp>
        <p:nvSpPr>
          <p:cNvPr id="3" name="Title 2">
            <a:extLst>
              <a:ext uri="{FF2B5EF4-FFF2-40B4-BE49-F238E27FC236}">
                <a16:creationId xmlns:a16="http://schemas.microsoft.com/office/drawing/2014/main" id="{DD88FB4C-071B-0B46-817E-0068FFA42570}"/>
              </a:ext>
            </a:extLst>
          </p:cNvPr>
          <p:cNvSpPr>
            <a:spLocks noGrp="1"/>
          </p:cNvSpPr>
          <p:nvPr>
            <p:ph type="title"/>
          </p:nvPr>
        </p:nvSpPr>
        <p:spPr/>
        <p:txBody>
          <a:bodyPr/>
          <a:lstStyle/>
          <a:p>
            <a:r>
              <a:rPr lang="en-US" dirty="0"/>
              <a:t>Some works</a:t>
            </a:r>
          </a:p>
        </p:txBody>
      </p:sp>
      <p:grpSp>
        <p:nvGrpSpPr>
          <p:cNvPr id="32" name="Gruppo 31">
            <a:extLst>
              <a:ext uri="{FF2B5EF4-FFF2-40B4-BE49-F238E27FC236}">
                <a16:creationId xmlns:a16="http://schemas.microsoft.com/office/drawing/2014/main" id="{1671342F-E950-F600-B2AE-02A40FFADAB7}"/>
              </a:ext>
            </a:extLst>
          </p:cNvPr>
          <p:cNvGrpSpPr/>
          <p:nvPr/>
        </p:nvGrpSpPr>
        <p:grpSpPr>
          <a:xfrm>
            <a:off x="1259136" y="3778083"/>
            <a:ext cx="8548785" cy="3079917"/>
            <a:chOff x="1666333" y="3956357"/>
            <a:chExt cx="8548785" cy="3079917"/>
          </a:xfrm>
        </p:grpSpPr>
        <p:grpSp>
          <p:nvGrpSpPr>
            <p:cNvPr id="10" name="Gruppo 9">
              <a:extLst>
                <a:ext uri="{FF2B5EF4-FFF2-40B4-BE49-F238E27FC236}">
                  <a16:creationId xmlns:a16="http://schemas.microsoft.com/office/drawing/2014/main" id="{FF075972-3EED-EE3D-2365-D5520CD1BBC8}"/>
                </a:ext>
              </a:extLst>
            </p:cNvPr>
            <p:cNvGrpSpPr/>
            <p:nvPr/>
          </p:nvGrpSpPr>
          <p:grpSpPr>
            <a:xfrm>
              <a:off x="1666333" y="5959056"/>
              <a:ext cx="5405220" cy="1077218"/>
              <a:chOff x="1666333" y="5959056"/>
              <a:chExt cx="5405220" cy="1077218"/>
            </a:xfrm>
          </p:grpSpPr>
          <p:sp>
            <p:nvSpPr>
              <p:cNvPr id="30" name="CasellaDiTesto 29">
                <a:extLst>
                  <a:ext uri="{FF2B5EF4-FFF2-40B4-BE49-F238E27FC236}">
                    <a16:creationId xmlns:a16="http://schemas.microsoft.com/office/drawing/2014/main" id="{13773E97-6029-2972-3DF1-973C99BB8894}"/>
                  </a:ext>
                </a:extLst>
              </p:cNvPr>
              <p:cNvSpPr txBox="1"/>
              <p:nvPr/>
            </p:nvSpPr>
            <p:spPr>
              <a:xfrm>
                <a:off x="1666333" y="5959056"/>
                <a:ext cx="10516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a:ea typeface="+mn-ea"/>
                    <a:cs typeface="+mn-cs"/>
                  </a:rPr>
                  <a:t>Text</a:t>
                </a:r>
                <a:endParaRPr kumimoji="0" lang="it-IT" sz="3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1" name="CasellaDiTesto 30">
                <a:extLst>
                  <a:ext uri="{FF2B5EF4-FFF2-40B4-BE49-F238E27FC236}">
                    <a16:creationId xmlns:a16="http://schemas.microsoft.com/office/drawing/2014/main" id="{1DE6270C-E406-6651-CE1D-6A185F0E8078}"/>
                  </a:ext>
                </a:extLst>
              </p:cNvPr>
              <p:cNvSpPr txBox="1"/>
              <p:nvPr/>
            </p:nvSpPr>
            <p:spPr>
              <a:xfrm>
                <a:off x="3085514" y="5959056"/>
                <a:ext cx="398603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a:ea typeface="+mn-ea"/>
                    <a:cs typeface="+mn-cs"/>
                  </a:rPr>
                  <a:t>Machine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a:ea typeface="+mn-ea"/>
                    <a:cs typeface="+mn-cs"/>
                  </a:rPr>
                  <a:t>(Sequence Labelling)</a:t>
                </a:r>
                <a:endParaRPr kumimoji="0" lang="it-IT" sz="3200" b="1"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2" name="Gruppo 11">
              <a:extLst>
                <a:ext uri="{FF2B5EF4-FFF2-40B4-BE49-F238E27FC236}">
                  <a16:creationId xmlns:a16="http://schemas.microsoft.com/office/drawing/2014/main" id="{97CF5E0A-B1AC-60F7-33CC-578BA564E645}"/>
                </a:ext>
              </a:extLst>
            </p:cNvPr>
            <p:cNvGrpSpPr/>
            <p:nvPr/>
          </p:nvGrpSpPr>
          <p:grpSpPr>
            <a:xfrm>
              <a:off x="1803616" y="3956357"/>
              <a:ext cx="8411502" cy="2295087"/>
              <a:chOff x="1803616" y="3956357"/>
              <a:chExt cx="8411502" cy="2295087"/>
            </a:xfrm>
          </p:grpSpPr>
          <p:grpSp>
            <p:nvGrpSpPr>
              <p:cNvPr id="15" name="Gruppo 14">
                <a:extLst>
                  <a:ext uri="{FF2B5EF4-FFF2-40B4-BE49-F238E27FC236}">
                    <a16:creationId xmlns:a16="http://schemas.microsoft.com/office/drawing/2014/main" id="{11B01E3F-3D54-97A4-4234-994EB0F2899E}"/>
                  </a:ext>
                </a:extLst>
              </p:cNvPr>
              <p:cNvGrpSpPr/>
              <p:nvPr/>
            </p:nvGrpSpPr>
            <p:grpSpPr>
              <a:xfrm>
                <a:off x="1803616" y="4264154"/>
                <a:ext cx="5304975" cy="1987290"/>
                <a:chOff x="1803616" y="4264154"/>
                <a:chExt cx="5304975" cy="1987290"/>
              </a:xfrm>
            </p:grpSpPr>
            <p:grpSp>
              <p:nvGrpSpPr>
                <p:cNvPr id="21" name="Gruppo 20">
                  <a:extLst>
                    <a:ext uri="{FF2B5EF4-FFF2-40B4-BE49-F238E27FC236}">
                      <a16:creationId xmlns:a16="http://schemas.microsoft.com/office/drawing/2014/main" id="{8ED8DE2A-1764-DBC5-FC94-8A247FA20725}"/>
                    </a:ext>
                  </a:extLst>
                </p:cNvPr>
                <p:cNvGrpSpPr/>
                <p:nvPr/>
              </p:nvGrpSpPr>
              <p:grpSpPr>
                <a:xfrm>
                  <a:off x="1803616" y="4264154"/>
                  <a:ext cx="4234327" cy="1987290"/>
                  <a:chOff x="1803616" y="4264154"/>
                  <a:chExt cx="4234327" cy="1987290"/>
                </a:xfrm>
              </p:grpSpPr>
              <p:grpSp>
                <p:nvGrpSpPr>
                  <p:cNvPr id="24" name="Gruppo 23">
                    <a:extLst>
                      <a:ext uri="{FF2B5EF4-FFF2-40B4-BE49-F238E27FC236}">
                        <a16:creationId xmlns:a16="http://schemas.microsoft.com/office/drawing/2014/main" id="{3C3F3E10-C843-1DEC-0A33-5C2D931E41DB}"/>
                      </a:ext>
                    </a:extLst>
                  </p:cNvPr>
                  <p:cNvGrpSpPr/>
                  <p:nvPr/>
                </p:nvGrpSpPr>
                <p:grpSpPr>
                  <a:xfrm>
                    <a:off x="4079175" y="4264154"/>
                    <a:ext cx="1958768" cy="1987290"/>
                    <a:chOff x="4599739" y="2932146"/>
                    <a:chExt cx="3490666" cy="3490666"/>
                  </a:xfrm>
                </p:grpSpPr>
                <p:pic>
                  <p:nvPicPr>
                    <p:cNvPr id="28" name="Elemento grafico 6" descr="Portatile con riempimento a tinta unita">
                      <a:extLst>
                        <a:ext uri="{FF2B5EF4-FFF2-40B4-BE49-F238E27FC236}">
                          <a16:creationId xmlns:a16="http://schemas.microsoft.com/office/drawing/2014/main" id="{57CCD88B-0792-8366-92D8-C0526F6D21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9739" y="2932146"/>
                      <a:ext cx="3490666" cy="3490666"/>
                    </a:xfrm>
                    <a:prstGeom prst="rect">
                      <a:avLst/>
                    </a:prstGeom>
                  </p:spPr>
                </p:pic>
                <p:pic>
                  <p:nvPicPr>
                    <p:cNvPr id="29" name="Elemento grafico 6" descr="Binario con riempimento a tinta unita">
                      <a:extLst>
                        <a:ext uri="{FF2B5EF4-FFF2-40B4-BE49-F238E27FC236}">
                          <a16:creationId xmlns:a16="http://schemas.microsoft.com/office/drawing/2014/main" id="{18C4205C-56F8-8BE8-D532-D79F35FBC1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3576" y="3843117"/>
                      <a:ext cx="1222991" cy="1222991"/>
                    </a:xfrm>
                    <a:prstGeom prst="rect">
                      <a:avLst/>
                    </a:prstGeom>
                  </p:spPr>
                </p:pic>
              </p:grpSp>
              <p:grpSp>
                <p:nvGrpSpPr>
                  <p:cNvPr id="25" name="Gruppo 24">
                    <a:extLst>
                      <a:ext uri="{FF2B5EF4-FFF2-40B4-BE49-F238E27FC236}">
                        <a16:creationId xmlns:a16="http://schemas.microsoft.com/office/drawing/2014/main" id="{FA6F4333-193B-B13D-E7A9-23C8E63B7D04}"/>
                      </a:ext>
                    </a:extLst>
                  </p:cNvPr>
                  <p:cNvGrpSpPr/>
                  <p:nvPr/>
                </p:nvGrpSpPr>
                <p:grpSpPr>
                  <a:xfrm>
                    <a:off x="1803616" y="4782785"/>
                    <a:ext cx="2268889" cy="914400"/>
                    <a:chOff x="1803616" y="4782785"/>
                    <a:chExt cx="2268889" cy="914400"/>
                  </a:xfrm>
                </p:grpSpPr>
                <p:pic>
                  <p:nvPicPr>
                    <p:cNvPr id="26" name="Elemento grafico 4" descr="Documento con riempimento a tinta unita">
                      <a:extLst>
                        <a:ext uri="{FF2B5EF4-FFF2-40B4-BE49-F238E27FC236}">
                          <a16:creationId xmlns:a16="http://schemas.microsoft.com/office/drawing/2014/main" id="{6D71A1F3-DE79-AE20-AAFC-9D719EA01E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3616" y="4782785"/>
                      <a:ext cx="914400" cy="914400"/>
                    </a:xfrm>
                    <a:prstGeom prst="rect">
                      <a:avLst/>
                    </a:prstGeom>
                  </p:spPr>
                </p:pic>
                <p:sp>
                  <p:nvSpPr>
                    <p:cNvPr id="27" name="Freccia a destra 26">
                      <a:extLst>
                        <a:ext uri="{FF2B5EF4-FFF2-40B4-BE49-F238E27FC236}">
                          <a16:creationId xmlns:a16="http://schemas.microsoft.com/office/drawing/2014/main" id="{D40443D9-24DA-7F50-9297-5951175D7956}"/>
                        </a:ext>
                      </a:extLst>
                    </p:cNvPr>
                    <p:cNvSpPr/>
                    <p:nvPr/>
                  </p:nvSpPr>
                  <p:spPr>
                    <a:xfrm>
                      <a:off x="2891247" y="4965245"/>
                      <a:ext cx="1181258" cy="585109"/>
                    </a:xfrm>
                    <a:prstGeom prst="rightArrow">
                      <a:avLst>
                        <a:gd name="adj1" fmla="val 29243"/>
                        <a:gd name="adj2" fmla="val 800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2" name="Freccia a destra 21">
                  <a:extLst>
                    <a:ext uri="{FF2B5EF4-FFF2-40B4-BE49-F238E27FC236}">
                      <a16:creationId xmlns:a16="http://schemas.microsoft.com/office/drawing/2014/main" id="{FAE5EE62-3C20-72F3-E4C8-9BA026722CC9}"/>
                    </a:ext>
                  </a:extLst>
                </p:cNvPr>
                <p:cNvSpPr/>
                <p:nvPr/>
              </p:nvSpPr>
              <p:spPr>
                <a:xfrm rot="19747903">
                  <a:off x="5927333" y="4284218"/>
                  <a:ext cx="1181258" cy="585109"/>
                </a:xfrm>
                <a:prstGeom prst="rightArrow">
                  <a:avLst>
                    <a:gd name="adj1" fmla="val 29243"/>
                    <a:gd name="adj2" fmla="val 800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CasellaDiTesto 16">
                <a:extLst>
                  <a:ext uri="{FF2B5EF4-FFF2-40B4-BE49-F238E27FC236}">
                    <a16:creationId xmlns:a16="http://schemas.microsoft.com/office/drawing/2014/main" id="{802B07A1-84BF-869D-49C9-F26857E6AEB4}"/>
                  </a:ext>
                </a:extLst>
              </p:cNvPr>
              <p:cNvSpPr txBox="1"/>
              <p:nvPr/>
            </p:nvSpPr>
            <p:spPr>
              <a:xfrm>
                <a:off x="6927533" y="3956357"/>
                <a:ext cx="32875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69200"/>
                    </a:solidFill>
                    <a:effectLst/>
                    <a:uLnTx/>
                    <a:uFillTx/>
                    <a:latin typeface="Calibri"/>
                    <a:ea typeface="+mn-ea"/>
                    <a:cs typeface="+mn-cs"/>
                  </a:rPr>
                  <a:t>Bla</a:t>
                </a:r>
                <a:r>
                  <a:rPr kumimoji="0" lang="en-GB" sz="3200" b="1" i="0" u="none" strike="noStrike" kern="1200" cap="none" spc="0" normalizeH="0" baseline="0" noProof="0" dirty="0">
                    <a:ln>
                      <a:noFill/>
                    </a:ln>
                    <a:solidFill>
                      <a:srgbClr val="F69200"/>
                    </a:solidFill>
                    <a:effectLst/>
                    <a:uLnTx/>
                    <a:uFillTx/>
                    <a:latin typeface="Calibri"/>
                    <a:ea typeface="+mn-ea"/>
                    <a:cs typeface="+mn-cs"/>
                  </a:rPr>
                  <a:t> </a:t>
                </a:r>
                <a:r>
                  <a:rPr kumimoji="0" lang="en-GB" sz="3200" b="1" i="0" u="none" strike="noStrike" kern="1200" cap="none" spc="0" normalizeH="0" baseline="0" noProof="0" dirty="0" err="1">
                    <a:ln>
                      <a:noFill/>
                    </a:ln>
                    <a:solidFill>
                      <a:srgbClr val="F69200"/>
                    </a:solidFill>
                    <a:effectLst/>
                    <a:uLnTx/>
                    <a:uFillTx/>
                    <a:latin typeface="Calibri"/>
                    <a:ea typeface="+mn-ea"/>
                    <a:cs typeface="+mn-cs"/>
                  </a:rPr>
                  <a:t>bla</a:t>
                </a:r>
                <a:r>
                  <a:rPr kumimoji="0" lang="en-GB" sz="3200" b="1" i="0" u="none" strike="noStrike" kern="1200" cap="none" spc="0" normalizeH="0" baseline="0" noProof="0" dirty="0">
                    <a:ln>
                      <a:noFill/>
                    </a:ln>
                    <a:solidFill>
                      <a:srgbClr val="F69200"/>
                    </a:solidFill>
                    <a:effectLst/>
                    <a:uLnTx/>
                    <a:uFillTx/>
                    <a:latin typeface="Calibri"/>
                    <a:ea typeface="+mn-ea"/>
                    <a:cs typeface="+mn-cs"/>
                  </a:rPr>
                  <a:t> </a:t>
                </a:r>
                <a:r>
                  <a:rPr kumimoji="0" lang="en-GB" sz="3200" b="1" i="0" u="none" strike="noStrike" kern="1200" cap="none" spc="0" normalizeH="0" baseline="0" noProof="0" dirty="0" err="1">
                    <a:ln>
                      <a:noFill/>
                    </a:ln>
                    <a:solidFill>
                      <a:srgbClr val="F69200"/>
                    </a:solidFill>
                    <a:effectLst/>
                    <a:uLnTx/>
                    <a:uFillTx/>
                    <a:latin typeface="Calibri"/>
                    <a:ea typeface="+mn-ea"/>
                    <a:cs typeface="+mn-cs"/>
                  </a:rPr>
                  <a:t>bla</a:t>
                </a:r>
                <a:r>
                  <a:rPr kumimoji="0" lang="en-GB" sz="3200" b="1" i="0" u="none" strike="noStrike" kern="1200" cap="none" spc="0" normalizeH="0" baseline="0" noProof="0" dirty="0">
                    <a:ln>
                      <a:noFill/>
                    </a:ln>
                    <a:solidFill>
                      <a:srgbClr val="000000"/>
                    </a:solidFill>
                    <a:effectLst/>
                    <a:uLnTx/>
                    <a:uFillTx/>
                    <a:latin typeface="Calibri"/>
                    <a:ea typeface="+mn-ea"/>
                    <a:cs typeface="+mn-cs"/>
                  </a:rPr>
                  <a:t>, </a:t>
                </a:r>
                <a:r>
                  <a:rPr kumimoji="0" lang="en-GB" sz="3200" b="1" i="0" u="none" strike="noStrike" kern="1200" cap="none" spc="0" normalizeH="0" baseline="0" noProof="0" dirty="0" err="1">
                    <a:ln>
                      <a:noFill/>
                    </a:ln>
                    <a:solidFill>
                      <a:srgbClr val="000000"/>
                    </a:solidFill>
                    <a:effectLst/>
                    <a:uLnTx/>
                    <a:uFillTx/>
                    <a:latin typeface="Calibri"/>
                    <a:ea typeface="+mn-ea"/>
                    <a:cs typeface="+mn-cs"/>
                  </a:rPr>
                  <a:t>bla</a:t>
                </a:r>
                <a:r>
                  <a:rPr kumimoji="0" lang="en-GB" sz="3200" b="1" i="0" u="none" strike="noStrike" kern="1200" cap="none" spc="0" normalizeH="0" baseline="0" noProof="0" dirty="0">
                    <a:ln>
                      <a:noFill/>
                    </a:ln>
                    <a:solidFill>
                      <a:srgbClr val="000000"/>
                    </a:solidFill>
                    <a:effectLst/>
                    <a:uLnTx/>
                    <a:uFillTx/>
                    <a:latin typeface="Calibri"/>
                    <a:ea typeface="+mn-ea"/>
                    <a:cs typeface="+mn-cs"/>
                  </a:rPr>
                  <a:t> </a:t>
                </a:r>
                <a:r>
                  <a:rPr kumimoji="0" lang="en-GB" sz="3200" b="1" i="0" u="none" strike="noStrike" kern="1200" cap="none" spc="0" normalizeH="0" baseline="0" noProof="0" dirty="0" err="1">
                    <a:ln>
                      <a:noFill/>
                    </a:ln>
                    <a:solidFill>
                      <a:srgbClr val="000000"/>
                    </a:solidFill>
                    <a:effectLst/>
                    <a:uLnTx/>
                    <a:uFillTx/>
                    <a:latin typeface="Calibri"/>
                    <a:ea typeface="+mn-ea"/>
                    <a:cs typeface="+mn-cs"/>
                  </a:rPr>
                  <a:t>bla</a:t>
                </a:r>
                <a:r>
                  <a:rPr kumimoji="0" lang="en-GB" sz="3200" b="1" i="0" u="none" strike="noStrike" kern="1200" cap="none" spc="0" normalizeH="0" baseline="0" noProof="0" dirty="0">
                    <a:ln>
                      <a:noFill/>
                    </a:ln>
                    <a:solidFill>
                      <a:srgbClr val="000000"/>
                    </a:solidFill>
                    <a:effectLst/>
                    <a:uLnTx/>
                    <a:uFillTx/>
                    <a:latin typeface="Calibri"/>
                    <a:ea typeface="+mn-ea"/>
                    <a:cs typeface="+mn-cs"/>
                  </a:rPr>
                  <a:t>, </a:t>
                </a:r>
                <a:r>
                  <a:rPr kumimoji="0" lang="en-GB" sz="3200" b="1" i="0" u="none" strike="noStrike" kern="1200" cap="none" spc="0" normalizeH="0" baseline="0" noProof="0" dirty="0" err="1">
                    <a:ln>
                      <a:noFill/>
                    </a:ln>
                    <a:solidFill>
                      <a:srgbClr val="00B050"/>
                    </a:solidFill>
                    <a:effectLst/>
                    <a:uLnTx/>
                    <a:uFillTx/>
                    <a:latin typeface="Calibri"/>
                    <a:ea typeface="+mn-ea"/>
                    <a:cs typeface="+mn-cs"/>
                  </a:rPr>
                  <a:t>bla</a:t>
                </a:r>
                <a:r>
                  <a:rPr kumimoji="0" lang="en-GB" sz="3200" b="1" i="0" u="none" strike="noStrike" kern="1200" cap="none" spc="0" normalizeH="0" baseline="0" noProof="0" dirty="0">
                    <a:ln>
                      <a:noFill/>
                    </a:ln>
                    <a:solidFill>
                      <a:srgbClr val="00B050"/>
                    </a:solidFill>
                    <a:effectLst/>
                    <a:uLnTx/>
                    <a:uFillTx/>
                    <a:latin typeface="Calibri"/>
                    <a:ea typeface="+mn-ea"/>
                    <a:cs typeface="+mn-cs"/>
                  </a:rPr>
                  <a:t> </a:t>
                </a:r>
                <a:r>
                  <a:rPr kumimoji="0" lang="en-GB" sz="3200" b="1" i="0" u="none" strike="noStrike" kern="1200" cap="none" spc="0" normalizeH="0" baseline="0" noProof="0" dirty="0" err="1">
                    <a:ln>
                      <a:noFill/>
                    </a:ln>
                    <a:solidFill>
                      <a:srgbClr val="00B050"/>
                    </a:solidFill>
                    <a:effectLst/>
                    <a:uLnTx/>
                    <a:uFillTx/>
                    <a:latin typeface="Calibri"/>
                    <a:ea typeface="+mn-ea"/>
                    <a:cs typeface="+mn-cs"/>
                  </a:rPr>
                  <a:t>bla</a:t>
                </a:r>
                <a:r>
                  <a:rPr kumimoji="0" lang="en-GB" sz="3200" b="1" i="0" u="none" strike="noStrike" kern="1200" cap="none" spc="0" normalizeH="0" baseline="0" noProof="0" dirty="0">
                    <a:ln>
                      <a:noFill/>
                    </a:ln>
                    <a:solidFill>
                      <a:srgbClr val="00B050"/>
                    </a:solidFill>
                    <a:effectLst/>
                    <a:uLnTx/>
                    <a:uFillTx/>
                    <a:latin typeface="Calibri"/>
                    <a:ea typeface="+mn-ea"/>
                    <a:cs typeface="+mn-cs"/>
                  </a:rPr>
                  <a:t> </a:t>
                </a:r>
                <a:r>
                  <a:rPr kumimoji="0" lang="en-GB" sz="3200" b="1" i="0" u="none" strike="noStrike" kern="1200" cap="none" spc="0" normalizeH="0" baseline="0" noProof="0" dirty="0" err="1">
                    <a:ln>
                      <a:noFill/>
                    </a:ln>
                    <a:solidFill>
                      <a:srgbClr val="00B050"/>
                    </a:solidFill>
                    <a:effectLst/>
                    <a:uLnTx/>
                    <a:uFillTx/>
                    <a:latin typeface="Calibri"/>
                    <a:ea typeface="+mn-ea"/>
                    <a:cs typeface="+mn-cs"/>
                  </a:rPr>
                  <a:t>bla</a:t>
                </a:r>
                <a:endParaRPr kumimoji="0" lang="it-IT" sz="3200" b="1" i="0" u="none" strike="noStrike" kern="1200" cap="none" spc="0" normalizeH="0" baseline="0" noProof="0" dirty="0">
                  <a:ln>
                    <a:noFill/>
                  </a:ln>
                  <a:solidFill>
                    <a:srgbClr val="00B050"/>
                  </a:solidFill>
                  <a:effectLst/>
                  <a:uLnTx/>
                  <a:uFillTx/>
                  <a:latin typeface="Calibri"/>
                  <a:ea typeface="+mn-ea"/>
                  <a:cs typeface="+mn-cs"/>
                </a:endParaRPr>
              </a:p>
            </p:txBody>
          </p:sp>
        </p:grpSp>
      </p:grpSp>
      <p:sp>
        <p:nvSpPr>
          <p:cNvPr id="33" name="Rettangolo 32">
            <a:extLst>
              <a:ext uri="{FF2B5EF4-FFF2-40B4-BE49-F238E27FC236}">
                <a16:creationId xmlns:a16="http://schemas.microsoft.com/office/drawing/2014/main" id="{F5FF1961-5FF1-6002-3B95-4FCF436CB3FD}"/>
              </a:ext>
            </a:extLst>
          </p:cNvPr>
          <p:cNvSpPr/>
          <p:nvPr/>
        </p:nvSpPr>
        <p:spPr>
          <a:xfrm>
            <a:off x="8229828" y="5646737"/>
            <a:ext cx="358378" cy="35837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ttangolo 34">
            <a:extLst>
              <a:ext uri="{FF2B5EF4-FFF2-40B4-BE49-F238E27FC236}">
                <a16:creationId xmlns:a16="http://schemas.microsoft.com/office/drawing/2014/main" id="{4B32BA3E-8682-13EF-5C98-C979B9F1503A}"/>
              </a:ext>
            </a:extLst>
          </p:cNvPr>
          <p:cNvSpPr/>
          <p:nvPr/>
        </p:nvSpPr>
        <p:spPr>
          <a:xfrm>
            <a:off x="8229828" y="6140202"/>
            <a:ext cx="358378" cy="35837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CasellaDiTesto 38">
            <a:extLst>
              <a:ext uri="{FF2B5EF4-FFF2-40B4-BE49-F238E27FC236}">
                <a16:creationId xmlns:a16="http://schemas.microsoft.com/office/drawing/2014/main" id="{6EB9FAFF-39E8-5F45-62EA-B1946D41566B}"/>
              </a:ext>
            </a:extLst>
          </p:cNvPr>
          <p:cNvSpPr txBox="1"/>
          <p:nvPr/>
        </p:nvSpPr>
        <p:spPr>
          <a:xfrm>
            <a:off x="8653906" y="5535893"/>
            <a:ext cx="215303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69200"/>
                </a:solidFill>
                <a:effectLst/>
                <a:uLnTx/>
                <a:uFillTx/>
                <a:latin typeface="Calibri"/>
                <a:ea typeface="+mn-ea"/>
                <a:cs typeface="+mn-cs"/>
              </a:rPr>
              <a:t>Premise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alibri"/>
                <a:ea typeface="+mn-ea"/>
                <a:cs typeface="+mn-cs"/>
              </a:rPr>
              <a:t>Claim</a:t>
            </a:r>
            <a:endParaRPr kumimoji="0" lang="it-IT" sz="3200" b="1" i="0" u="none" strike="noStrike" kern="1200" cap="none" spc="0" normalizeH="0" baseline="0" noProof="0" dirty="0">
              <a:ln>
                <a:noFill/>
              </a:ln>
              <a:solidFill>
                <a:srgbClr val="00B050"/>
              </a:solidFill>
              <a:effectLst/>
              <a:uLnTx/>
              <a:uFillTx/>
              <a:latin typeface="Calibri"/>
              <a:ea typeface="+mn-ea"/>
              <a:cs typeface="+mn-cs"/>
            </a:endParaRPr>
          </a:p>
        </p:txBody>
      </p:sp>
      <p:sp>
        <p:nvSpPr>
          <p:cNvPr id="4" name="CasellaDiTesto 4">
            <a:extLst>
              <a:ext uri="{FF2B5EF4-FFF2-40B4-BE49-F238E27FC236}">
                <a16:creationId xmlns:a16="http://schemas.microsoft.com/office/drawing/2014/main" id="{A0CEAA4D-4BA2-0199-210F-CD2244C0BAD7}"/>
              </a:ext>
            </a:extLst>
          </p:cNvPr>
          <p:cNvSpPr txBox="1"/>
          <p:nvPr/>
        </p:nvSpPr>
        <p:spPr>
          <a:xfrm>
            <a:off x="748543" y="161997"/>
            <a:ext cx="10058398" cy="1138773"/>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000000"/>
                </a:solidFill>
                <a:effectLst/>
                <a:uLnTx/>
                <a:uFillTx/>
                <a:latin typeface="Calibri"/>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err="1">
                <a:ln>
                  <a:noFill/>
                </a:ln>
                <a:solidFill>
                  <a:srgbClr val="000000"/>
                </a:solidFill>
                <a:effectLst/>
                <a:uLnTx/>
                <a:uFillTx/>
                <a:latin typeface="Calibri"/>
                <a:ea typeface="+mn-ea"/>
                <a:cs typeface="+mn-cs"/>
              </a:rPr>
              <a:t>Shoreh</a:t>
            </a:r>
            <a:r>
              <a:rPr kumimoji="0" lang="en-GB" sz="1700" b="1" i="0" u="none" strike="noStrike" kern="1200" cap="none" spc="0" normalizeH="0" baseline="0" noProof="0" dirty="0">
                <a:ln>
                  <a:noFill/>
                </a:ln>
                <a:solidFill>
                  <a:srgbClr val="000000"/>
                </a:solidFill>
                <a:effectLst/>
                <a:uLnTx/>
                <a:uFillTx/>
                <a:latin typeface="Calibri"/>
                <a:ea typeface="+mn-ea"/>
                <a:cs typeface="+mn-cs"/>
              </a:rPr>
              <a:t> H. 2022</a:t>
            </a:r>
            <a:r>
              <a:rPr kumimoji="0" lang="en-GB" sz="1700" b="0" i="0" u="none" strike="noStrike" kern="1200" cap="none" spc="0" normalizeH="0" baseline="0" noProof="0" dirty="0">
                <a:ln>
                  <a:noFill/>
                </a:ln>
                <a:solidFill>
                  <a:srgbClr val="000000"/>
                </a:solidFill>
                <a:effectLst/>
                <a:uLnTx/>
                <a:uFillTx/>
                <a:latin typeface="Calibri"/>
                <a:ea typeface="+mn-ea"/>
                <a:cs typeface="+mn-cs"/>
              </a:rPr>
              <a:t>, PhD thesis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000000"/>
                </a:solidFill>
                <a:effectLst/>
                <a:uLnTx/>
                <a:uFillTx/>
                <a:latin typeface="Calibri"/>
                <a:ea typeface="+mn-ea"/>
                <a:cs typeface="+mn-cs"/>
              </a:rPr>
              <a:t>Liga 2022</a:t>
            </a:r>
            <a:r>
              <a:rPr kumimoji="0" lang="en-GB" sz="1700" b="0" i="0" u="none" strike="noStrike" kern="1200" cap="none" spc="0" normalizeH="0" baseline="0" noProof="0" dirty="0">
                <a:ln>
                  <a:noFill/>
                </a:ln>
                <a:solidFill>
                  <a:srgbClr val="000000"/>
                </a:solidFill>
                <a:effectLst/>
                <a:uLnTx/>
                <a:uFillTx/>
                <a:latin typeface="Calibri"/>
                <a:ea typeface="+mn-ea"/>
                <a:cs typeface="+mn-cs"/>
              </a:rPr>
              <a:t>, hybrid artificial intelligence to extract patterns and rules in argumentative and legal texts (PhD thesis)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000000"/>
                </a:solidFill>
                <a:effectLst/>
                <a:uLnTx/>
                <a:uFillTx/>
                <a:latin typeface="Calibri"/>
                <a:ea typeface="+mn-ea"/>
                <a:cs typeface="+mn-cs"/>
              </a:rPr>
              <a:t>Liga 2022</a:t>
            </a:r>
            <a:r>
              <a:rPr kumimoji="0" lang="en-GB" sz="1700" b="0" i="0" u="none" strike="noStrike" kern="1200" cap="none" spc="0" normalizeH="0" baseline="0" noProof="0" dirty="0">
                <a:ln>
                  <a:noFill/>
                </a:ln>
                <a:solidFill>
                  <a:srgbClr val="000000"/>
                </a:solidFill>
                <a:effectLst/>
                <a:uLnTx/>
                <a:uFillTx/>
                <a:latin typeface="Calibri"/>
                <a:ea typeface="+mn-ea"/>
                <a:cs typeface="+mn-cs"/>
              </a:rPr>
              <a:t>, Argumentative Sequence Labelling using Transfer Learning (forthcoming publication)</a:t>
            </a:r>
          </a:p>
        </p:txBody>
      </p:sp>
    </p:spTree>
    <p:extLst>
      <p:ext uri="{BB962C8B-B14F-4D97-AF65-F5344CB8AC3E}">
        <p14:creationId xmlns:p14="http://schemas.microsoft.com/office/powerpoint/2010/main" val="150450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5A4CC1-AD53-944A-844C-E440A9977F10}"/>
              </a:ext>
            </a:extLst>
          </p:cNvPr>
          <p:cNvSpPr>
            <a:spLocks noGrp="1"/>
          </p:cNvSpPr>
          <p:nvPr>
            <p:ph idx="1"/>
          </p:nvPr>
        </p:nvSpPr>
        <p:spPr>
          <a:xfrm>
            <a:off x="609600" y="2249424"/>
            <a:ext cx="10972800" cy="1459982"/>
          </a:xfrm>
        </p:spPr>
        <p:txBody>
          <a:bodyPr>
            <a:normAutofit/>
          </a:bodyPr>
          <a:lstStyle/>
          <a:p>
            <a:pPr marL="109728" indent="0" algn="ctr">
              <a:buNone/>
            </a:pPr>
            <a:r>
              <a:rPr lang="en-GB" b="1" dirty="0">
                <a:solidFill>
                  <a:schemeClr val="accent2"/>
                </a:solidFill>
              </a:rPr>
              <a:t>Regarding rules:</a:t>
            </a:r>
            <a:endParaRPr lang="en-GB" dirty="0">
              <a:solidFill>
                <a:schemeClr val="accent2"/>
              </a:solidFill>
            </a:endParaRPr>
          </a:p>
          <a:p>
            <a:r>
              <a:rPr lang="en-GB" dirty="0"/>
              <a:t>We trained ML to recognise different types of legal rules by classifying their </a:t>
            </a:r>
            <a:r>
              <a:rPr lang="en-GB" b="1" dirty="0"/>
              <a:t>deontic modality</a:t>
            </a:r>
            <a:r>
              <a:rPr lang="en-GB" dirty="0"/>
              <a:t> (e.g., permission, obligations, non-deontic).</a:t>
            </a:r>
          </a:p>
        </p:txBody>
      </p:sp>
      <p:sp>
        <p:nvSpPr>
          <p:cNvPr id="3" name="Title 2">
            <a:extLst>
              <a:ext uri="{FF2B5EF4-FFF2-40B4-BE49-F238E27FC236}">
                <a16:creationId xmlns:a16="http://schemas.microsoft.com/office/drawing/2014/main" id="{DD88FB4C-071B-0B46-817E-0068FFA42570}"/>
              </a:ext>
            </a:extLst>
          </p:cNvPr>
          <p:cNvSpPr>
            <a:spLocks noGrp="1"/>
          </p:cNvSpPr>
          <p:nvPr>
            <p:ph type="title"/>
          </p:nvPr>
        </p:nvSpPr>
        <p:spPr/>
        <p:txBody>
          <a:bodyPr/>
          <a:lstStyle/>
          <a:p>
            <a:r>
              <a:rPr lang="en-US" dirty="0"/>
              <a:t>Some works</a:t>
            </a:r>
          </a:p>
        </p:txBody>
      </p:sp>
      <p:grpSp>
        <p:nvGrpSpPr>
          <p:cNvPr id="39" name="Gruppo 38">
            <a:extLst>
              <a:ext uri="{FF2B5EF4-FFF2-40B4-BE49-F238E27FC236}">
                <a16:creationId xmlns:a16="http://schemas.microsoft.com/office/drawing/2014/main" id="{AD72CDA8-4619-7FC2-21A1-B993927F1F15}"/>
              </a:ext>
            </a:extLst>
          </p:cNvPr>
          <p:cNvGrpSpPr/>
          <p:nvPr/>
        </p:nvGrpSpPr>
        <p:grpSpPr>
          <a:xfrm>
            <a:off x="1259136" y="4085880"/>
            <a:ext cx="10112587" cy="2772120"/>
            <a:chOff x="1259136" y="4085880"/>
            <a:chExt cx="10112587" cy="2772120"/>
          </a:xfrm>
        </p:grpSpPr>
        <p:grpSp>
          <p:nvGrpSpPr>
            <p:cNvPr id="36" name="Gruppo 35">
              <a:extLst>
                <a:ext uri="{FF2B5EF4-FFF2-40B4-BE49-F238E27FC236}">
                  <a16:creationId xmlns:a16="http://schemas.microsoft.com/office/drawing/2014/main" id="{1F0C9C52-53BC-8B90-3380-4EC4912881E9}"/>
                </a:ext>
              </a:extLst>
            </p:cNvPr>
            <p:cNvGrpSpPr/>
            <p:nvPr/>
          </p:nvGrpSpPr>
          <p:grpSpPr>
            <a:xfrm>
              <a:off x="1259136" y="4085880"/>
              <a:ext cx="10112587" cy="2772120"/>
              <a:chOff x="1666333" y="4264154"/>
              <a:chExt cx="10112587" cy="2772120"/>
            </a:xfrm>
          </p:grpSpPr>
          <p:grpSp>
            <p:nvGrpSpPr>
              <p:cNvPr id="10" name="Gruppo 9">
                <a:extLst>
                  <a:ext uri="{FF2B5EF4-FFF2-40B4-BE49-F238E27FC236}">
                    <a16:creationId xmlns:a16="http://schemas.microsoft.com/office/drawing/2014/main" id="{84E9986B-DC62-49B9-44EF-AC26E8801833}"/>
                  </a:ext>
                </a:extLst>
              </p:cNvPr>
              <p:cNvGrpSpPr/>
              <p:nvPr/>
            </p:nvGrpSpPr>
            <p:grpSpPr>
              <a:xfrm>
                <a:off x="1666333" y="5959056"/>
                <a:ext cx="5109430" cy="1077218"/>
                <a:chOff x="1666333" y="5959056"/>
                <a:chExt cx="5109430" cy="1077218"/>
              </a:xfrm>
            </p:grpSpPr>
            <p:sp>
              <p:nvSpPr>
                <p:cNvPr id="34" name="CasellaDiTesto 33">
                  <a:extLst>
                    <a:ext uri="{FF2B5EF4-FFF2-40B4-BE49-F238E27FC236}">
                      <a16:creationId xmlns:a16="http://schemas.microsoft.com/office/drawing/2014/main" id="{FBF6B7D6-90AB-ED39-CE8A-9BAC532FF6FF}"/>
                    </a:ext>
                  </a:extLst>
                </p:cNvPr>
                <p:cNvSpPr txBox="1"/>
                <p:nvPr/>
              </p:nvSpPr>
              <p:spPr>
                <a:xfrm>
                  <a:off x="1666333" y="5959056"/>
                  <a:ext cx="10516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a:ea typeface="+mn-ea"/>
                      <a:cs typeface="+mn-cs"/>
                    </a:rPr>
                    <a:t>Text</a:t>
                  </a:r>
                  <a:endParaRPr kumimoji="0" lang="it-IT" sz="3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5" name="CasellaDiTesto 34">
                  <a:extLst>
                    <a:ext uri="{FF2B5EF4-FFF2-40B4-BE49-F238E27FC236}">
                      <a16:creationId xmlns:a16="http://schemas.microsoft.com/office/drawing/2014/main" id="{D7989B7E-60A6-5C26-1DDB-D53306FB0F26}"/>
                    </a:ext>
                  </a:extLst>
                </p:cNvPr>
                <p:cNvSpPr txBox="1"/>
                <p:nvPr/>
              </p:nvSpPr>
              <p:spPr>
                <a:xfrm>
                  <a:off x="3341353" y="5959056"/>
                  <a:ext cx="343441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a:ea typeface="+mn-ea"/>
                      <a:cs typeface="+mn-cs"/>
                    </a:rPr>
                    <a:t>Machine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a:ea typeface="+mn-ea"/>
                      <a:cs typeface="+mn-cs"/>
                    </a:rPr>
                    <a:t>(Text Classification) </a:t>
                  </a:r>
                  <a:endParaRPr kumimoji="0" lang="it-IT" sz="3200" b="1"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2" name="Gruppo 11">
                <a:extLst>
                  <a:ext uri="{FF2B5EF4-FFF2-40B4-BE49-F238E27FC236}">
                    <a16:creationId xmlns:a16="http://schemas.microsoft.com/office/drawing/2014/main" id="{783307A7-5674-E41E-2A0A-7F88FEA2DD02}"/>
                  </a:ext>
                </a:extLst>
              </p:cNvPr>
              <p:cNvGrpSpPr/>
              <p:nvPr/>
            </p:nvGrpSpPr>
            <p:grpSpPr>
              <a:xfrm>
                <a:off x="1803616" y="4264154"/>
                <a:ext cx="9975304" cy="1987290"/>
                <a:chOff x="1803616" y="4264154"/>
                <a:chExt cx="9975304" cy="1987290"/>
              </a:xfrm>
            </p:grpSpPr>
            <p:grpSp>
              <p:nvGrpSpPr>
                <p:cNvPr id="15" name="Gruppo 14">
                  <a:extLst>
                    <a:ext uri="{FF2B5EF4-FFF2-40B4-BE49-F238E27FC236}">
                      <a16:creationId xmlns:a16="http://schemas.microsoft.com/office/drawing/2014/main" id="{90DE6430-C1FD-C9E9-10C2-383FA7D04E4F}"/>
                    </a:ext>
                  </a:extLst>
                </p:cNvPr>
                <p:cNvGrpSpPr/>
                <p:nvPr/>
              </p:nvGrpSpPr>
              <p:grpSpPr>
                <a:xfrm>
                  <a:off x="1803616" y="4264154"/>
                  <a:ext cx="5562776" cy="1987290"/>
                  <a:chOff x="1803616" y="4264154"/>
                  <a:chExt cx="5562776" cy="1987290"/>
                </a:xfrm>
              </p:grpSpPr>
              <p:grpSp>
                <p:nvGrpSpPr>
                  <p:cNvPr id="19" name="Gruppo 18">
                    <a:extLst>
                      <a:ext uri="{FF2B5EF4-FFF2-40B4-BE49-F238E27FC236}">
                        <a16:creationId xmlns:a16="http://schemas.microsoft.com/office/drawing/2014/main" id="{942AA523-ADB7-17B8-3116-56CEC3F68A2C}"/>
                      </a:ext>
                    </a:extLst>
                  </p:cNvPr>
                  <p:cNvGrpSpPr/>
                  <p:nvPr/>
                </p:nvGrpSpPr>
                <p:grpSpPr>
                  <a:xfrm>
                    <a:off x="1803616" y="4264154"/>
                    <a:ext cx="4234327" cy="1987290"/>
                    <a:chOff x="1803616" y="4264154"/>
                    <a:chExt cx="4234327" cy="1987290"/>
                  </a:xfrm>
                </p:grpSpPr>
                <p:grpSp>
                  <p:nvGrpSpPr>
                    <p:cNvPr id="28" name="Gruppo 27">
                      <a:extLst>
                        <a:ext uri="{FF2B5EF4-FFF2-40B4-BE49-F238E27FC236}">
                          <a16:creationId xmlns:a16="http://schemas.microsoft.com/office/drawing/2014/main" id="{7FBF898E-63BC-7093-39DF-B167EDE61A2E}"/>
                        </a:ext>
                      </a:extLst>
                    </p:cNvPr>
                    <p:cNvGrpSpPr/>
                    <p:nvPr/>
                  </p:nvGrpSpPr>
                  <p:grpSpPr>
                    <a:xfrm>
                      <a:off x="4079175" y="4264154"/>
                      <a:ext cx="1958768" cy="1987290"/>
                      <a:chOff x="4599739" y="2932146"/>
                      <a:chExt cx="3490666" cy="3490666"/>
                    </a:xfrm>
                  </p:grpSpPr>
                  <p:pic>
                    <p:nvPicPr>
                      <p:cNvPr id="32" name="Elemento grafico 6" descr="Portatile con riempimento a tinta unita">
                        <a:extLst>
                          <a:ext uri="{FF2B5EF4-FFF2-40B4-BE49-F238E27FC236}">
                            <a16:creationId xmlns:a16="http://schemas.microsoft.com/office/drawing/2014/main" id="{41FB318E-278E-0B62-93FC-046FAA60FC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9739" y="2932146"/>
                        <a:ext cx="3490666" cy="3490666"/>
                      </a:xfrm>
                      <a:prstGeom prst="rect">
                        <a:avLst/>
                      </a:prstGeom>
                    </p:spPr>
                  </p:pic>
                  <p:pic>
                    <p:nvPicPr>
                      <p:cNvPr id="33" name="Elemento grafico 6" descr="Binario con riempimento a tinta unita">
                        <a:extLst>
                          <a:ext uri="{FF2B5EF4-FFF2-40B4-BE49-F238E27FC236}">
                            <a16:creationId xmlns:a16="http://schemas.microsoft.com/office/drawing/2014/main" id="{CFE37FAC-45C6-1123-5504-40C3B57BC1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3576" y="3843117"/>
                        <a:ext cx="1222991" cy="1222991"/>
                      </a:xfrm>
                      <a:prstGeom prst="rect">
                        <a:avLst/>
                      </a:prstGeom>
                    </p:spPr>
                  </p:pic>
                </p:grpSp>
                <p:grpSp>
                  <p:nvGrpSpPr>
                    <p:cNvPr id="29" name="Gruppo 28">
                      <a:extLst>
                        <a:ext uri="{FF2B5EF4-FFF2-40B4-BE49-F238E27FC236}">
                          <a16:creationId xmlns:a16="http://schemas.microsoft.com/office/drawing/2014/main" id="{7116DC40-A705-3105-FDCB-58CD694A759C}"/>
                        </a:ext>
                      </a:extLst>
                    </p:cNvPr>
                    <p:cNvGrpSpPr/>
                    <p:nvPr/>
                  </p:nvGrpSpPr>
                  <p:grpSpPr>
                    <a:xfrm>
                      <a:off x="1803616" y="4782785"/>
                      <a:ext cx="2268889" cy="914400"/>
                      <a:chOff x="1803616" y="4782785"/>
                      <a:chExt cx="2268889" cy="914400"/>
                    </a:xfrm>
                  </p:grpSpPr>
                  <p:pic>
                    <p:nvPicPr>
                      <p:cNvPr id="30" name="Elemento grafico 4" descr="Documento con riempimento a tinta unita">
                        <a:extLst>
                          <a:ext uri="{FF2B5EF4-FFF2-40B4-BE49-F238E27FC236}">
                            <a16:creationId xmlns:a16="http://schemas.microsoft.com/office/drawing/2014/main" id="{9E487DF7-66A5-93B0-C0D9-A76427DC7D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3616" y="4782785"/>
                        <a:ext cx="914400" cy="914400"/>
                      </a:xfrm>
                      <a:prstGeom prst="rect">
                        <a:avLst/>
                      </a:prstGeom>
                    </p:spPr>
                  </p:pic>
                  <p:sp>
                    <p:nvSpPr>
                      <p:cNvPr id="31" name="Freccia a destra 30">
                        <a:extLst>
                          <a:ext uri="{FF2B5EF4-FFF2-40B4-BE49-F238E27FC236}">
                            <a16:creationId xmlns:a16="http://schemas.microsoft.com/office/drawing/2014/main" id="{9DCBD4A8-8CA8-7C63-19E8-871F896A7041}"/>
                          </a:ext>
                        </a:extLst>
                      </p:cNvPr>
                      <p:cNvSpPr/>
                      <p:nvPr/>
                    </p:nvSpPr>
                    <p:spPr>
                      <a:xfrm>
                        <a:off x="2891247" y="4965245"/>
                        <a:ext cx="1181258" cy="585109"/>
                      </a:xfrm>
                      <a:prstGeom prst="rightArrow">
                        <a:avLst>
                          <a:gd name="adj1" fmla="val 29243"/>
                          <a:gd name="adj2" fmla="val 800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7" name="Freccia a destra 26">
                    <a:extLst>
                      <a:ext uri="{FF2B5EF4-FFF2-40B4-BE49-F238E27FC236}">
                        <a16:creationId xmlns:a16="http://schemas.microsoft.com/office/drawing/2014/main" id="{AA3FCAB5-C769-DDCB-4793-BEEF5340F83F}"/>
                      </a:ext>
                    </a:extLst>
                  </p:cNvPr>
                  <p:cNvSpPr/>
                  <p:nvPr/>
                </p:nvSpPr>
                <p:spPr>
                  <a:xfrm>
                    <a:off x="6185134" y="4947429"/>
                    <a:ext cx="1181258" cy="585109"/>
                  </a:xfrm>
                  <a:prstGeom prst="rightArrow">
                    <a:avLst>
                      <a:gd name="adj1" fmla="val 29243"/>
                      <a:gd name="adj2" fmla="val 800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CasellaDiTesto 16">
                  <a:extLst>
                    <a:ext uri="{FF2B5EF4-FFF2-40B4-BE49-F238E27FC236}">
                      <a16:creationId xmlns:a16="http://schemas.microsoft.com/office/drawing/2014/main" id="{86C0A75A-DAFD-C0B7-FDF8-B48EAEBD86D4}"/>
                    </a:ext>
                  </a:extLst>
                </p:cNvPr>
                <p:cNvSpPr txBox="1"/>
                <p:nvPr/>
              </p:nvSpPr>
              <p:spPr>
                <a:xfrm>
                  <a:off x="7366392" y="4942046"/>
                  <a:ext cx="44125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alibri"/>
                      <a:ea typeface="+mn-ea"/>
                      <a:cs typeface="+mn-cs"/>
                    </a:rPr>
                    <a:t>Permission</a:t>
                  </a:r>
                  <a:endParaRPr kumimoji="0" lang="it-IT" sz="3200" b="1" i="0" u="none" strike="noStrike" kern="1200" cap="none" spc="0" normalizeH="0" baseline="0" noProof="0" dirty="0">
                    <a:ln>
                      <a:noFill/>
                    </a:ln>
                    <a:solidFill>
                      <a:srgbClr val="00B050"/>
                    </a:solidFill>
                    <a:effectLst/>
                    <a:uLnTx/>
                    <a:uFillTx/>
                    <a:latin typeface="Calibri"/>
                    <a:ea typeface="+mn-ea"/>
                    <a:cs typeface="+mn-cs"/>
                  </a:endParaRPr>
                </a:p>
              </p:txBody>
            </p:sp>
          </p:grpSp>
        </p:grpSp>
        <p:sp>
          <p:nvSpPr>
            <p:cNvPr id="38" name="CasellaDiTesto 37">
              <a:extLst>
                <a:ext uri="{FF2B5EF4-FFF2-40B4-BE49-F238E27FC236}">
                  <a16:creationId xmlns:a16="http://schemas.microsoft.com/office/drawing/2014/main" id="{DF2A36EA-E5E4-DF33-7350-E5022E8F6654}"/>
                </a:ext>
              </a:extLst>
            </p:cNvPr>
            <p:cNvSpPr txBox="1"/>
            <p:nvPr/>
          </p:nvSpPr>
          <p:spPr>
            <a:xfrm>
              <a:off x="6991903" y="5734616"/>
              <a:ext cx="34344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a:ea typeface="+mn-ea"/>
                  <a:cs typeface="+mn-cs"/>
                </a:rPr>
                <a:t>Output class</a:t>
              </a:r>
            </a:p>
          </p:txBody>
        </p:sp>
      </p:grpSp>
      <p:sp>
        <p:nvSpPr>
          <p:cNvPr id="4" name="CasellaDiTesto 4">
            <a:extLst>
              <a:ext uri="{FF2B5EF4-FFF2-40B4-BE49-F238E27FC236}">
                <a16:creationId xmlns:a16="http://schemas.microsoft.com/office/drawing/2014/main" id="{93E31EF1-5D86-324D-9EB4-89517D7C6CCD}"/>
              </a:ext>
            </a:extLst>
          </p:cNvPr>
          <p:cNvSpPr txBox="1"/>
          <p:nvPr/>
        </p:nvSpPr>
        <p:spPr>
          <a:xfrm>
            <a:off x="2108810" y="178048"/>
            <a:ext cx="8519512" cy="1138773"/>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000000"/>
                </a:solidFill>
                <a:effectLst/>
                <a:uLnTx/>
                <a:uFillTx/>
                <a:latin typeface="Calibri"/>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000000"/>
                </a:solidFill>
                <a:effectLst/>
                <a:uLnTx/>
                <a:uFillTx/>
                <a:latin typeface="Calibri"/>
                <a:ea typeface="+mn-ea"/>
                <a:cs typeface="+mn-cs"/>
              </a:rPr>
              <a:t>Liga 2022</a:t>
            </a:r>
            <a:r>
              <a:rPr kumimoji="0" lang="en-GB" sz="1700" b="0" i="0" u="none" strike="noStrike" kern="1200" cap="none" spc="0" normalizeH="0" baseline="0" noProof="0" dirty="0">
                <a:ln>
                  <a:noFill/>
                </a:ln>
                <a:solidFill>
                  <a:srgbClr val="000000"/>
                </a:solidFill>
                <a:effectLst/>
                <a:uLnTx/>
                <a:uFillTx/>
                <a:latin typeface="Calibri"/>
                <a:ea typeface="+mn-ea"/>
                <a:cs typeface="+mn-cs"/>
              </a:rPr>
              <a:t>, Deontic sentence classification using tree kernel classifiers (</a:t>
            </a:r>
            <a:r>
              <a:rPr kumimoji="0" lang="en-GB" sz="1700" b="0" i="0" u="none" strike="noStrike" kern="1200" cap="none" spc="0" normalizeH="0" baseline="0" noProof="0" dirty="0" err="1">
                <a:ln>
                  <a:noFill/>
                </a:ln>
                <a:solidFill>
                  <a:srgbClr val="000000"/>
                </a:solidFill>
                <a:effectLst/>
                <a:uLnTx/>
                <a:uFillTx/>
                <a:latin typeface="Calibri"/>
                <a:ea typeface="+mn-ea"/>
                <a:cs typeface="+mn-cs"/>
              </a:rPr>
              <a:t>IntellySys</a:t>
            </a:r>
            <a:r>
              <a:rPr kumimoji="0" lang="en-GB" sz="1700" b="0" i="0" u="none" strike="noStrike" kern="1200" cap="none" spc="0" normalizeH="0" baseline="0" noProof="0" dirty="0">
                <a:ln>
                  <a:noFill/>
                </a:ln>
                <a:solidFill>
                  <a:srgbClr val="000000"/>
                </a:solidFill>
                <a:effectLst/>
                <a:uLnTx/>
                <a:uFillTx/>
                <a:latin typeface="Calibri"/>
                <a:ea typeface="+mn-ea"/>
                <a:cs typeface="+mn-cs"/>
              </a:rPr>
              <a:t>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000000"/>
                </a:solidFill>
                <a:effectLst/>
                <a:uLnTx/>
                <a:uFillTx/>
                <a:latin typeface="Calibri"/>
                <a:ea typeface="+mn-ea"/>
                <a:cs typeface="+mn-cs"/>
              </a:rPr>
              <a:t>Liga 2022</a:t>
            </a:r>
            <a:r>
              <a:rPr kumimoji="0" lang="en-GB" sz="1700" b="0" i="0" u="none" strike="noStrike" kern="1200" cap="none" spc="0" normalizeH="0" baseline="0" noProof="0" dirty="0">
                <a:ln>
                  <a:noFill/>
                </a:ln>
                <a:solidFill>
                  <a:srgbClr val="000000"/>
                </a:solidFill>
                <a:effectLst/>
                <a:uLnTx/>
                <a:uFillTx/>
                <a:latin typeface="Calibri"/>
                <a:ea typeface="+mn-ea"/>
                <a:cs typeface="+mn-cs"/>
              </a:rPr>
              <a:t>, Transfer Learning for Deontic rule classification, the case study of GDPR (JURIX 2022)</a:t>
            </a:r>
          </a:p>
          <a:p>
            <a:r>
              <a:rPr lang="en-GB" sz="1700" b="1" dirty="0">
                <a:solidFill>
                  <a:srgbClr val="000000"/>
                </a:solidFill>
                <a:latin typeface="Calibri"/>
              </a:rPr>
              <a:t>Liga 2023, </a:t>
            </a:r>
            <a:r>
              <a:rPr lang="en-GB" sz="1700" dirty="0">
                <a:solidFill>
                  <a:srgbClr val="000000"/>
                </a:solidFill>
                <a:latin typeface="Calibri"/>
              </a:rPr>
              <a:t>Fine-tuning GPT-3 for legal rule classification</a:t>
            </a:r>
            <a:endParaRPr kumimoji="0" lang="en-GB" sz="170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6527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7856389" y="1083732"/>
            <a:ext cx="3507654" cy="4690534"/>
          </a:xfrm>
        </p:spPr>
        <p:txBody>
          <a:bodyPr vert="horz" lIns="91440" tIns="45720" rIns="91440" bIns="45720" rtlCol="0" anchor="ctr">
            <a:normAutofit/>
          </a:bodyPr>
          <a:lstStyle/>
          <a:p>
            <a:pPr marL="0" indent="0">
              <a:buNone/>
            </a:pPr>
            <a:r>
              <a:rPr lang="en-US" sz="2800" b="1" spc="-100" dirty="0">
                <a:solidFill>
                  <a:schemeClr val="tx1">
                    <a:lumMod val="75000"/>
                    <a:lumOff val="25000"/>
                  </a:schemeClr>
                </a:solidFill>
              </a:rPr>
              <a:t>Case study 1</a:t>
            </a:r>
          </a:p>
          <a:p>
            <a:pPr marL="0" indent="0">
              <a:buNone/>
            </a:pPr>
            <a:r>
              <a:rPr lang="en-LU" sz="2400" dirty="0"/>
              <a:t>Argumentative support and opposition</a:t>
            </a:r>
          </a:p>
        </p:txBody>
      </p:sp>
      <p:sp>
        <p:nvSpPr>
          <p:cNvPr id="2" name="Rettangolo 42">
            <a:extLst>
              <a:ext uri="{FF2B5EF4-FFF2-40B4-BE49-F238E27FC236}">
                <a16:creationId xmlns:a16="http://schemas.microsoft.com/office/drawing/2014/main" id="{DCCDB0AD-4D1C-94D4-B292-91E439D76CCB}"/>
              </a:ext>
            </a:extLst>
          </p:cNvPr>
          <p:cNvSpPr/>
          <p:nvPr/>
        </p:nvSpPr>
        <p:spPr>
          <a:xfrm>
            <a:off x="-1" y="758282"/>
            <a:ext cx="3507654" cy="5330863"/>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B9B42772-5753-6015-410C-12789F231C13}"/>
              </a:ext>
            </a:extLst>
          </p:cNvPr>
          <p:cNvSpPr txBox="1"/>
          <p:nvPr/>
        </p:nvSpPr>
        <p:spPr>
          <a:xfrm>
            <a:off x="520726" y="5756519"/>
            <a:ext cx="7335663" cy="600164"/>
          </a:xfrm>
          <a:prstGeom prst="rect">
            <a:avLst/>
          </a:prstGeom>
          <a:solidFill>
            <a:schemeClr val="bg2">
              <a:lumMod val="20000"/>
              <a:lumOff val="80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Classifying </a:t>
            </a:r>
            <a:r>
              <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rPr>
              <a:t>argumentative support </a:t>
            </a: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and </a:t>
            </a:r>
            <a:r>
              <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rPr>
              <a:t>argumentative opposition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(Liga and Palmirani 2020, “</a:t>
            </a:r>
            <a:r>
              <a:rPr kumimoji="0" lang="en-GB" sz="1100" b="0" i="0" u="none" strike="noStrike" kern="1200" cap="none" spc="0" normalizeH="0" baseline="0" noProof="0" dirty="0">
                <a:ln>
                  <a:noFill/>
                </a:ln>
                <a:solidFill>
                  <a:srgbClr val="660099"/>
                </a:solidFill>
                <a:effectLst/>
                <a:uLnTx/>
                <a:uFillTx/>
                <a:latin typeface="Arial" panose="020B0604020202020204" pitchFamily="34" charset="0"/>
                <a:ea typeface="+mn-ea"/>
                <a:cs typeface="+mn-cs"/>
                <a:hlinkClick r:id="rId3"/>
              </a:rPr>
              <a:t>Transfer Learning with Sentence Embeddings for Argumentative Evidence Classification</a:t>
            </a: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1856039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27052" y="476674"/>
            <a:ext cx="6134308" cy="648071"/>
          </a:xfrm>
        </p:spPr>
        <p:txBody>
          <a:bodyPr/>
          <a:lstStyle/>
          <a:p>
            <a:r>
              <a:rPr lang="en-GB" dirty="0"/>
              <a:t>Detecting Support/Opposition</a:t>
            </a:r>
          </a:p>
        </p:txBody>
      </p:sp>
      <p:sp>
        <p:nvSpPr>
          <p:cNvPr id="3" name="Segnaposto testo 2"/>
          <p:cNvSpPr>
            <a:spLocks noGrp="1"/>
          </p:cNvSpPr>
          <p:nvPr>
            <p:ph type="body" sz="quarter" idx="11"/>
          </p:nvPr>
        </p:nvSpPr>
        <p:spPr>
          <a:xfrm>
            <a:off x="525197" y="1549385"/>
            <a:ext cx="9853109" cy="3669324"/>
          </a:xfrm>
        </p:spPr>
        <p:txBody>
          <a:bodyPr>
            <a:normAutofit/>
          </a:bodyPr>
          <a:lstStyle/>
          <a:p>
            <a:r>
              <a:rPr lang="en-GB" b="1" dirty="0"/>
              <a:t>Methods:</a:t>
            </a:r>
          </a:p>
          <a:p>
            <a:pPr marL="285750" indent="-285750">
              <a:buFont typeface="Arial" charset="0"/>
              <a:buChar char="•"/>
            </a:pPr>
            <a:r>
              <a:rPr lang="en-GB" dirty="0"/>
              <a:t>TFIDF</a:t>
            </a:r>
          </a:p>
          <a:p>
            <a:pPr marL="285750" indent="-285750">
              <a:buFont typeface="Arial" charset="0"/>
              <a:buChar char="•"/>
            </a:pPr>
            <a:r>
              <a:rPr lang="en-GB" dirty="0"/>
              <a:t>Tree Kernels</a:t>
            </a:r>
          </a:p>
          <a:p>
            <a:pPr marL="285750" indent="-285750">
              <a:buFont typeface="Arial" charset="0"/>
              <a:buChar char="•"/>
            </a:pPr>
            <a:r>
              <a:rPr lang="en-GB" dirty="0"/>
              <a:t>LLMs (embedding extraction)</a:t>
            </a:r>
          </a:p>
          <a:p>
            <a:endParaRPr lang="en-GB" dirty="0"/>
          </a:p>
          <a:p>
            <a:r>
              <a:rPr lang="en-GB" b="1" dirty="0"/>
              <a:t>Aims:</a:t>
            </a:r>
          </a:p>
          <a:p>
            <a:r>
              <a:rPr lang="en-GB" dirty="0"/>
              <a:t>Automatic classification of arg. schemes and argumentative patterns of support and opposition</a:t>
            </a:r>
          </a:p>
        </p:txBody>
      </p:sp>
      <p:sp>
        <p:nvSpPr>
          <p:cNvPr id="6" name="CasellaDiTesto 5"/>
          <p:cNvSpPr txBox="1"/>
          <p:nvPr/>
        </p:nvSpPr>
        <p:spPr>
          <a:xfrm>
            <a:off x="5109578" y="1544298"/>
            <a:ext cx="379783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Datasets:</a:t>
            </a:r>
            <a:endParaRPr kumimoji="0" lang="en-GB"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GB"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Al </a:t>
            </a:r>
            <a:r>
              <a:rPr kumimoji="0" lang="en-GB" sz="1800" b="0" i="0" u="none" strike="noStrike" kern="1200" cap="none" spc="0" normalizeH="0" baseline="0" noProof="0" dirty="0" err="1">
                <a:ln>
                  <a:noFill/>
                </a:ln>
                <a:solidFill>
                  <a:srgbClr val="000000"/>
                </a:solidFill>
                <a:effectLst/>
                <a:uLnTx/>
                <a:uFillTx/>
                <a:latin typeface="Century Gothic" charset="0"/>
                <a:ea typeface="Century Gothic" charset="0"/>
                <a:cs typeface="Century Gothic" charset="0"/>
              </a:rPr>
              <a:t>Khatib</a:t>
            </a:r>
            <a:r>
              <a:rPr kumimoji="0" lang="en-GB"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et al. 2016</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GB" sz="1800" b="0" i="0" u="none" strike="noStrike" kern="1200" cap="none" spc="0" normalizeH="0" baseline="0" noProof="0" dirty="0" err="1">
                <a:ln>
                  <a:noFill/>
                </a:ln>
                <a:solidFill>
                  <a:srgbClr val="000000"/>
                </a:solidFill>
                <a:effectLst/>
                <a:uLnTx/>
                <a:uFillTx/>
                <a:latin typeface="Century Gothic" charset="0"/>
                <a:ea typeface="Century Gothic" charset="0"/>
                <a:cs typeface="Century Gothic" charset="0"/>
              </a:rPr>
              <a:t>Aharoni</a:t>
            </a:r>
            <a:r>
              <a:rPr kumimoji="0" lang="en-GB"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et al. 2014</a:t>
            </a:r>
            <a:br>
              <a:rPr kumimoji="0" lang="en-GB"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br>
            <a:r>
              <a:rPr kumimoji="0" lang="en-GB"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(updated in </a:t>
            </a:r>
            <a:r>
              <a:rPr kumimoji="0" lang="en-GB" sz="1800" b="0" i="0" u="none" strike="noStrike" kern="1200" cap="none" spc="0" normalizeH="0" baseline="0" noProof="0" dirty="0" err="1">
                <a:ln>
                  <a:noFill/>
                </a:ln>
                <a:solidFill>
                  <a:srgbClr val="000000"/>
                </a:solidFill>
                <a:effectLst/>
                <a:uLnTx/>
                <a:uFillTx/>
                <a:latin typeface="Century Gothic" charset="0"/>
                <a:ea typeface="Century Gothic" charset="0"/>
                <a:cs typeface="Century Gothic" charset="0"/>
              </a:rPr>
              <a:t>Rinott</a:t>
            </a:r>
            <a:r>
              <a:rPr kumimoji="0" lang="en-GB"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et al. 2015)</a:t>
            </a:r>
          </a:p>
        </p:txBody>
      </p:sp>
      <p:sp>
        <p:nvSpPr>
          <p:cNvPr id="33" name="CasellaDiTesto 32"/>
          <p:cNvSpPr txBox="1"/>
          <p:nvPr/>
        </p:nvSpPr>
        <p:spPr>
          <a:xfrm>
            <a:off x="7652939" y="1013730"/>
            <a:ext cx="2727221" cy="646331"/>
          </a:xfrm>
          <a:prstGeom prst="rect">
            <a:avLst/>
          </a:prstGeom>
          <a:solidFill>
            <a:schemeClr val="bg1">
              <a:lumMod val="95000"/>
            </a:schemeClr>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These are 2 famous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Argument Mining datasets.</a:t>
            </a:r>
          </a:p>
        </p:txBody>
      </p:sp>
      <p:sp>
        <p:nvSpPr>
          <p:cNvPr id="34" name="Rettangolo arrotondato 33"/>
          <p:cNvSpPr/>
          <p:nvPr/>
        </p:nvSpPr>
        <p:spPr>
          <a:xfrm>
            <a:off x="5451752" y="1892244"/>
            <a:ext cx="3451616" cy="786788"/>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35" name="Connettore 2 34"/>
          <p:cNvCxnSpPr>
            <a:stCxn id="6" idx="3"/>
            <a:endCxn id="33" idx="2"/>
          </p:cNvCxnSpPr>
          <p:nvPr/>
        </p:nvCxnSpPr>
        <p:spPr>
          <a:xfrm flipV="1">
            <a:off x="8907413" y="1660061"/>
            <a:ext cx="109137" cy="48440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ettangolo 42"/>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CasellaDiTesto 50">
            <a:extLst>
              <a:ext uri="{FF2B5EF4-FFF2-40B4-BE49-F238E27FC236}">
                <a16:creationId xmlns:a16="http://schemas.microsoft.com/office/drawing/2014/main" id="{7BBD4D4A-6A29-BEA0-6F2D-FC4765842130}"/>
              </a:ext>
            </a:extLst>
          </p:cNvPr>
          <p:cNvSpPr txBox="1"/>
          <p:nvPr/>
        </p:nvSpPr>
        <p:spPr>
          <a:xfrm>
            <a:off x="527051" y="6196201"/>
            <a:ext cx="7769627" cy="307777"/>
          </a:xfrm>
          <a:prstGeom prst="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Reference: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Walton</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D.,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Reed</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C., Macagno,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F</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Argumentation</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schemes</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Cambridge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University</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Press</a:t>
            </a:r>
            <a:r>
              <a:rPr kumimoji="0" lang="en-GB" sz="1400" b="0" i="1" u="none" strike="noStrike" kern="1200" cap="none" spc="0" normalizeH="0" baseline="0" noProof="0" dirty="0">
                <a:ln>
                  <a:noFill/>
                </a:ln>
                <a:solidFill>
                  <a:srgbClr val="000000"/>
                </a:solidFill>
                <a:effectLst/>
                <a:uLnTx/>
                <a:uFillTx/>
                <a:latin typeface="Corbel" panose="020B0503020204020204"/>
                <a:ea typeface="+mn-ea"/>
                <a:cs typeface="+mn-cs"/>
              </a:rPr>
              <a:t>, 2008</a:t>
            </a:r>
          </a:p>
        </p:txBody>
      </p:sp>
      <p:sp>
        <p:nvSpPr>
          <p:cNvPr id="5" name="CasellaDiTesto 51">
            <a:extLst>
              <a:ext uri="{FF2B5EF4-FFF2-40B4-BE49-F238E27FC236}">
                <a16:creationId xmlns:a16="http://schemas.microsoft.com/office/drawing/2014/main" id="{CA547A44-348C-BB6A-3584-AD9BEB8D6427}"/>
              </a:ext>
            </a:extLst>
          </p:cNvPr>
          <p:cNvSpPr txBox="1"/>
          <p:nvPr/>
        </p:nvSpPr>
        <p:spPr>
          <a:xfrm>
            <a:off x="358890" y="5991376"/>
            <a:ext cx="38985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a:t>
            </a:r>
            <a:endParaRPr kumimoji="0" lang="en-GB" sz="1800" b="1"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7" name="CasellaDiTesto 51">
            <a:extLst>
              <a:ext uri="{FF2B5EF4-FFF2-40B4-BE49-F238E27FC236}">
                <a16:creationId xmlns:a16="http://schemas.microsoft.com/office/drawing/2014/main" id="{68CD868F-F23F-0BD1-51E2-4D6BEADB672F}"/>
              </a:ext>
            </a:extLst>
          </p:cNvPr>
          <p:cNvSpPr txBox="1"/>
          <p:nvPr/>
        </p:nvSpPr>
        <p:spPr>
          <a:xfrm>
            <a:off x="4896676" y="4042104"/>
            <a:ext cx="38985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a:t>
            </a:r>
            <a:endParaRPr kumimoji="0" lang="en-GB" sz="1800" b="1"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39" name="Rettangolo arrotondato 7">
            <a:extLst>
              <a:ext uri="{FF2B5EF4-FFF2-40B4-BE49-F238E27FC236}">
                <a16:creationId xmlns:a16="http://schemas.microsoft.com/office/drawing/2014/main" id="{03209919-D973-7694-D729-80CCE2A7DA4E}"/>
              </a:ext>
            </a:extLst>
          </p:cNvPr>
          <p:cNvSpPr/>
          <p:nvPr/>
        </p:nvSpPr>
        <p:spPr>
          <a:xfrm>
            <a:off x="5451752" y="2742386"/>
            <a:ext cx="2757023" cy="30699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40" name="Connettore 2 30">
            <a:extLst>
              <a:ext uri="{FF2B5EF4-FFF2-40B4-BE49-F238E27FC236}">
                <a16:creationId xmlns:a16="http://schemas.microsoft.com/office/drawing/2014/main" id="{E6F3FD69-0D23-F323-8343-7CA48771A6DA}"/>
              </a:ext>
            </a:extLst>
          </p:cNvPr>
          <p:cNvCxnSpPr>
            <a:cxnSpLocks/>
            <a:stCxn id="39" idx="3"/>
            <a:endCxn id="41" idx="0"/>
          </p:cNvCxnSpPr>
          <p:nvPr/>
        </p:nvCxnSpPr>
        <p:spPr>
          <a:xfrm>
            <a:off x="8208775" y="2895884"/>
            <a:ext cx="692054" cy="42200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1" name="CasellaDiTesto 11">
            <a:extLst>
              <a:ext uri="{FF2B5EF4-FFF2-40B4-BE49-F238E27FC236}">
                <a16:creationId xmlns:a16="http://schemas.microsoft.com/office/drawing/2014/main" id="{DB74CEFC-70CD-FC74-78ED-B6F53DC1F19C}"/>
              </a:ext>
            </a:extLst>
          </p:cNvPr>
          <p:cNvSpPr txBox="1"/>
          <p:nvPr/>
        </p:nvSpPr>
        <p:spPr>
          <a:xfrm>
            <a:off x="7295325" y="3317886"/>
            <a:ext cx="3211007" cy="923330"/>
          </a:xfrm>
          <a:prstGeom prst="rect">
            <a:avLst/>
          </a:prstGeom>
          <a:solidFill>
            <a:schemeClr val="tx2">
              <a:lumMod val="20000"/>
              <a:lumOff val="80000"/>
            </a:schemeClr>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We annotated 638 comments 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opposition written by Nevada’s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citizens against a bill</a:t>
            </a:r>
          </a:p>
        </p:txBody>
      </p:sp>
      <p:sp>
        <p:nvSpPr>
          <p:cNvPr id="44" name="TextBox 43">
            <a:extLst>
              <a:ext uri="{FF2B5EF4-FFF2-40B4-BE49-F238E27FC236}">
                <a16:creationId xmlns:a16="http://schemas.microsoft.com/office/drawing/2014/main" id="{028B1090-A904-389E-87E6-3523EC79583F}"/>
              </a:ext>
            </a:extLst>
          </p:cNvPr>
          <p:cNvSpPr txBox="1"/>
          <p:nvPr/>
        </p:nvSpPr>
        <p:spPr>
          <a:xfrm>
            <a:off x="5109578" y="2708091"/>
            <a:ext cx="3612532" cy="369332"/>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GB"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Liga and </a:t>
            </a:r>
            <a:r>
              <a:rPr kumimoji="0" lang="en-GB" sz="1800" b="0" i="0" u="none" strike="noStrike" kern="1200" cap="none" spc="0" normalizeH="0" baseline="0" noProof="0" dirty="0" err="1">
                <a:ln>
                  <a:noFill/>
                </a:ln>
                <a:solidFill>
                  <a:srgbClr val="000000"/>
                </a:solidFill>
                <a:effectLst/>
                <a:uLnTx/>
                <a:uFillTx/>
                <a:latin typeface="Century Gothic" charset="0"/>
                <a:ea typeface="Century Gothic" charset="0"/>
                <a:cs typeface="Century Gothic" charset="0"/>
              </a:rPr>
              <a:t>Palmirani</a:t>
            </a:r>
            <a:r>
              <a:rPr kumimoji="0" lang="en-GB"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2019</a:t>
            </a:r>
          </a:p>
        </p:txBody>
      </p:sp>
    </p:spTree>
    <p:extLst>
      <p:ext uri="{BB962C8B-B14F-4D97-AF65-F5344CB8AC3E}">
        <p14:creationId xmlns:p14="http://schemas.microsoft.com/office/powerpoint/2010/main" val="4118369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Detecting Support</a:t>
            </a:r>
          </a:p>
        </p:txBody>
      </p:sp>
      <p:graphicFrame>
        <p:nvGraphicFramePr>
          <p:cNvPr id="31" name="Tabella 30"/>
          <p:cNvGraphicFramePr>
            <a:graphicFrameLocks noGrp="1"/>
          </p:cNvGraphicFramePr>
          <p:nvPr/>
        </p:nvGraphicFramePr>
        <p:xfrm>
          <a:off x="636435" y="1107959"/>
          <a:ext cx="5819605" cy="2565400"/>
        </p:xfrm>
        <a:graphic>
          <a:graphicData uri="http://schemas.openxmlformats.org/drawingml/2006/table">
            <a:tbl>
              <a:tblPr firstRow="1" bandRow="1">
                <a:tableStyleId>{F5AB1C69-6EDB-4FF4-983F-18BD219EF322}</a:tableStyleId>
              </a:tblPr>
              <a:tblGrid>
                <a:gridCol w="2435229">
                  <a:extLst>
                    <a:ext uri="{9D8B030D-6E8A-4147-A177-3AD203B41FA5}">
                      <a16:colId xmlns:a16="http://schemas.microsoft.com/office/drawing/2014/main" val="20000"/>
                    </a:ext>
                  </a:extLst>
                </a:gridCol>
                <a:gridCol w="2143803">
                  <a:extLst>
                    <a:ext uri="{9D8B030D-6E8A-4147-A177-3AD203B41FA5}">
                      <a16:colId xmlns:a16="http://schemas.microsoft.com/office/drawing/2014/main" val="20001"/>
                    </a:ext>
                  </a:extLst>
                </a:gridCol>
                <a:gridCol w="1240573">
                  <a:extLst>
                    <a:ext uri="{9D8B030D-6E8A-4147-A177-3AD203B41FA5}">
                      <a16:colId xmlns:a16="http://schemas.microsoft.com/office/drawing/2014/main" val="20002"/>
                    </a:ext>
                  </a:extLst>
                </a:gridCol>
              </a:tblGrid>
              <a:tr h="370840">
                <a:tc>
                  <a:txBody>
                    <a:bodyPr/>
                    <a:lstStyle/>
                    <a:p>
                      <a:r>
                        <a:rPr lang="en-GB" dirty="0"/>
                        <a:t>datasets</a:t>
                      </a:r>
                    </a:p>
                  </a:txBody>
                  <a:tcPr/>
                </a:tc>
                <a:tc>
                  <a:txBody>
                    <a:bodyPr/>
                    <a:lstStyle/>
                    <a:p>
                      <a:r>
                        <a:rPr lang="en-GB" dirty="0"/>
                        <a:t>Classes</a:t>
                      </a:r>
                    </a:p>
                  </a:txBody>
                  <a:tcPr/>
                </a:tc>
                <a:tc>
                  <a:txBody>
                    <a:bodyPr/>
                    <a:lstStyle/>
                    <a:p>
                      <a:pPr algn="ctr"/>
                      <a:r>
                        <a:rPr lang="en-GB" dirty="0"/>
                        <a:t>Instances</a:t>
                      </a:r>
                    </a:p>
                  </a:txBody>
                  <a:tcPr/>
                </a:tc>
                <a:extLst>
                  <a:ext uri="{0D108BD9-81ED-4DB2-BD59-A6C34878D82A}">
                    <a16:rowId xmlns:a16="http://schemas.microsoft.com/office/drawing/2014/main" val="10000"/>
                  </a:ext>
                </a:extLst>
              </a:tr>
              <a:tr h="370840">
                <a:tc>
                  <a:txBody>
                    <a:bodyPr/>
                    <a:lstStyle/>
                    <a:p>
                      <a:r>
                        <a:rPr lang="en-GB" dirty="0"/>
                        <a:t>Al</a:t>
                      </a:r>
                      <a:r>
                        <a:rPr lang="en-GB" baseline="0" dirty="0"/>
                        <a:t> </a:t>
                      </a:r>
                      <a:r>
                        <a:rPr lang="en-GB" baseline="0" dirty="0" err="1"/>
                        <a:t>Khatib</a:t>
                      </a:r>
                      <a:r>
                        <a:rPr lang="en-GB" baseline="0" dirty="0"/>
                        <a:t> et al. 2016</a:t>
                      </a:r>
                    </a:p>
                    <a:p>
                      <a:r>
                        <a:rPr lang="en-GB" baseline="0" dirty="0"/>
                        <a:t>[support]</a:t>
                      </a:r>
                      <a:endParaRPr lang="en-GB" dirty="0"/>
                    </a:p>
                  </a:txBody>
                  <a:tcPr anchor="ctr"/>
                </a:tc>
                <a:tc>
                  <a:txBody>
                    <a:bodyPr/>
                    <a:lstStyle/>
                    <a:p>
                      <a:pPr marL="285750" indent="-285750">
                        <a:buFont typeface="Arial" charset="0"/>
                        <a:buChar char="•"/>
                      </a:pPr>
                      <a:r>
                        <a:rPr lang="en-GB" baseline="0" dirty="0"/>
                        <a:t>Study</a:t>
                      </a:r>
                    </a:p>
                    <a:p>
                      <a:pPr marL="285750" indent="-285750">
                        <a:buFont typeface="Arial" charset="0"/>
                        <a:buChar char="•"/>
                      </a:pPr>
                      <a:r>
                        <a:rPr lang="en-GB" baseline="0" dirty="0"/>
                        <a:t>Testimony</a:t>
                      </a:r>
                      <a:endParaRPr lang="en-GB" dirty="0"/>
                    </a:p>
                  </a:txBody>
                  <a:tcPr anchor="ctr"/>
                </a:tc>
                <a:tc>
                  <a:txBody>
                    <a:bodyPr/>
                    <a:lstStyle/>
                    <a:p>
                      <a:pPr algn="ctr"/>
                      <a:r>
                        <a:rPr lang="en-GB" dirty="0"/>
                        <a:t>653</a:t>
                      </a:r>
                    </a:p>
                  </a:txBody>
                  <a:tcPr anchor="ctr"/>
                </a:tc>
                <a:extLst>
                  <a:ext uri="{0D108BD9-81ED-4DB2-BD59-A6C34878D82A}">
                    <a16:rowId xmlns:a16="http://schemas.microsoft.com/office/drawing/2014/main" val="10001"/>
                  </a:ext>
                </a:extLst>
              </a:tr>
              <a:tr h="370840">
                <a:tc>
                  <a:txBody>
                    <a:bodyPr/>
                    <a:lstStyle/>
                    <a:p>
                      <a:r>
                        <a:rPr lang="en-GB" dirty="0" err="1"/>
                        <a:t>Aharoni</a:t>
                      </a:r>
                      <a:r>
                        <a:rPr lang="en-GB" dirty="0"/>
                        <a:t> et al. 2014</a:t>
                      </a:r>
                    </a:p>
                    <a:p>
                      <a:r>
                        <a:rPr lang="en-GB" baseline="0" dirty="0"/>
                        <a:t>[support]</a:t>
                      </a:r>
                      <a:endParaRPr lang="en-GB"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GB" baseline="0" dirty="0"/>
                        <a:t>Study</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GB" baseline="0" dirty="0"/>
                        <a:t>Expert</a:t>
                      </a:r>
                      <a:endParaRPr lang="en-GB" dirty="0"/>
                    </a:p>
                  </a:txBody>
                  <a:tcPr anchor="ctr"/>
                </a:tc>
                <a:tc>
                  <a:txBody>
                    <a:bodyPr/>
                    <a:lstStyle/>
                    <a:p>
                      <a:pPr algn="ctr"/>
                      <a:r>
                        <a:rPr lang="en-GB" dirty="0"/>
                        <a:t>569</a:t>
                      </a:r>
                    </a:p>
                  </a:txBody>
                  <a:tcPr anchor="ctr"/>
                </a:tc>
                <a:extLst>
                  <a:ext uri="{0D108BD9-81ED-4DB2-BD59-A6C34878D82A}">
                    <a16:rowId xmlns:a16="http://schemas.microsoft.com/office/drawing/2014/main" val="10002"/>
                  </a:ext>
                </a:extLst>
              </a:tr>
              <a:tr h="370840">
                <a:tc>
                  <a:txBody>
                    <a:bodyPr/>
                    <a:lstStyle/>
                    <a:p>
                      <a:r>
                        <a:rPr lang="it-IT" dirty="0" err="1"/>
                        <a:t>Rinott</a:t>
                      </a:r>
                      <a:r>
                        <a:rPr lang="it-IT" dirty="0"/>
                        <a:t> et al. 2015</a:t>
                      </a:r>
                    </a:p>
                    <a:p>
                      <a:r>
                        <a:rPr lang="en-GB" baseline="0" dirty="0"/>
                        <a:t>[support]</a:t>
                      </a:r>
                      <a:endParaRPr lang="en-GB"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GB" baseline="0" dirty="0"/>
                        <a:t>Study</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GB" baseline="0" dirty="0"/>
                        <a:t>Expert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GB" baseline="0" dirty="0"/>
                        <a:t>Anecdotal</a:t>
                      </a:r>
                      <a:endParaRPr lang="en-GB" dirty="0"/>
                    </a:p>
                  </a:txBody>
                  <a:tcPr anchor="ctr"/>
                </a:tc>
                <a:tc>
                  <a:txBody>
                    <a:bodyPr/>
                    <a:lstStyle/>
                    <a:p>
                      <a:pPr algn="ctr"/>
                      <a:r>
                        <a:rPr lang="is-IS" dirty="0"/>
                        <a:t>4692</a:t>
                      </a:r>
                      <a:endParaRPr lang="en-GB" dirty="0"/>
                    </a:p>
                  </a:txBody>
                  <a:tcPr anchor="ctr"/>
                </a:tc>
                <a:extLst>
                  <a:ext uri="{0D108BD9-81ED-4DB2-BD59-A6C34878D82A}">
                    <a16:rowId xmlns:a16="http://schemas.microsoft.com/office/drawing/2014/main" val="10003"/>
                  </a:ext>
                </a:extLst>
              </a:tr>
            </a:tbl>
          </a:graphicData>
        </a:graphic>
      </p:graphicFrame>
      <p:sp>
        <p:nvSpPr>
          <p:cNvPr id="10" name="Rettangolo 42">
            <a:extLst>
              <a:ext uri="{FF2B5EF4-FFF2-40B4-BE49-F238E27FC236}">
                <a16:creationId xmlns:a16="http://schemas.microsoft.com/office/drawing/2014/main" id="{10033A5D-54C7-8D65-7FE9-D5968661665C}"/>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57708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27051" y="473531"/>
            <a:ext cx="9313365" cy="648071"/>
          </a:xfrm>
        </p:spPr>
        <p:txBody>
          <a:bodyPr/>
          <a:lstStyle/>
          <a:p>
            <a:r>
              <a:rPr lang="en-GB" dirty="0"/>
              <a:t>Detecting Support</a:t>
            </a:r>
          </a:p>
        </p:txBody>
      </p:sp>
      <p:graphicFrame>
        <p:nvGraphicFramePr>
          <p:cNvPr id="7" name="Tabella 6"/>
          <p:cNvGraphicFramePr>
            <a:graphicFrameLocks noGrp="1"/>
          </p:cNvGraphicFramePr>
          <p:nvPr>
            <p:extLst>
              <p:ext uri="{D42A27DB-BD31-4B8C-83A1-F6EECF244321}">
                <p14:modId xmlns:p14="http://schemas.microsoft.com/office/powerpoint/2010/main" val="1415247658"/>
              </p:ext>
            </p:extLst>
          </p:nvPr>
        </p:nvGraphicFramePr>
        <p:xfrm>
          <a:off x="623391" y="1119123"/>
          <a:ext cx="8379932" cy="1651000"/>
        </p:xfrm>
        <a:graphic>
          <a:graphicData uri="http://schemas.openxmlformats.org/drawingml/2006/table">
            <a:tbl>
              <a:tblPr firstRow="1" bandRow="1">
                <a:tableStyleId>{21E4AEA4-8DFA-4A89-87EB-49C32662AFE0}</a:tableStyleId>
              </a:tblPr>
              <a:tblGrid>
                <a:gridCol w="2137984">
                  <a:extLst>
                    <a:ext uri="{9D8B030D-6E8A-4147-A177-3AD203B41FA5}">
                      <a16:colId xmlns:a16="http://schemas.microsoft.com/office/drawing/2014/main" val="20000"/>
                    </a:ext>
                  </a:extLst>
                </a:gridCol>
                <a:gridCol w="2540028">
                  <a:extLst>
                    <a:ext uri="{9D8B030D-6E8A-4147-A177-3AD203B41FA5}">
                      <a16:colId xmlns:a16="http://schemas.microsoft.com/office/drawing/2014/main" val="20001"/>
                    </a:ext>
                  </a:extLst>
                </a:gridCol>
                <a:gridCol w="1119184">
                  <a:extLst>
                    <a:ext uri="{9D8B030D-6E8A-4147-A177-3AD203B41FA5}">
                      <a16:colId xmlns:a16="http://schemas.microsoft.com/office/drawing/2014/main" val="20002"/>
                    </a:ext>
                  </a:extLst>
                </a:gridCol>
                <a:gridCol w="1291368">
                  <a:extLst>
                    <a:ext uri="{9D8B030D-6E8A-4147-A177-3AD203B41FA5}">
                      <a16:colId xmlns:a16="http://schemas.microsoft.com/office/drawing/2014/main" val="20003"/>
                    </a:ext>
                  </a:extLst>
                </a:gridCol>
                <a:gridCol w="1291368">
                  <a:extLst>
                    <a:ext uri="{9D8B030D-6E8A-4147-A177-3AD203B41FA5}">
                      <a16:colId xmlns:a16="http://schemas.microsoft.com/office/drawing/2014/main" val="1239599319"/>
                    </a:ext>
                  </a:extLst>
                </a:gridCol>
              </a:tblGrid>
              <a:tr h="370840">
                <a:tc>
                  <a:txBody>
                    <a:bodyPr/>
                    <a:lstStyle/>
                    <a:p>
                      <a:r>
                        <a:rPr lang="en-GB" dirty="0"/>
                        <a:t>Classes</a:t>
                      </a:r>
                    </a:p>
                  </a:txBody>
                  <a:tcPr>
                    <a:solidFill>
                      <a:schemeClr val="accent6"/>
                    </a:solidFill>
                  </a:tcPr>
                </a:tc>
                <a:tc>
                  <a:txBody>
                    <a:bodyPr/>
                    <a:lstStyle/>
                    <a:p>
                      <a:r>
                        <a:rPr lang="en-GB" dirty="0"/>
                        <a:t>datasets</a:t>
                      </a:r>
                    </a:p>
                  </a:txBody>
                  <a:tcPr>
                    <a:solidFill>
                      <a:schemeClr val="accent6"/>
                    </a:solidFill>
                  </a:tcPr>
                </a:tc>
                <a:tc>
                  <a:txBody>
                    <a:bodyPr/>
                    <a:lstStyle/>
                    <a:p>
                      <a:pPr algn="ctr"/>
                      <a:r>
                        <a:rPr lang="en-GB" dirty="0"/>
                        <a:t>TF-IDF</a:t>
                      </a:r>
                    </a:p>
                  </a:txBody>
                  <a:tcPr>
                    <a:solidFill>
                      <a:schemeClr val="accent3"/>
                    </a:solidFill>
                  </a:tcPr>
                </a:tc>
                <a:tc>
                  <a:txBody>
                    <a:bodyPr/>
                    <a:lstStyle/>
                    <a:p>
                      <a:pPr algn="ctr"/>
                      <a:r>
                        <a:rPr lang="en-GB" dirty="0"/>
                        <a:t>TKs</a:t>
                      </a:r>
                    </a:p>
                  </a:txBody>
                  <a:tcPr>
                    <a:solidFill>
                      <a:schemeClr val="accent3"/>
                    </a:solidFill>
                  </a:tcPr>
                </a:tc>
                <a:tc>
                  <a:txBody>
                    <a:bodyPr/>
                    <a:lstStyle/>
                    <a:p>
                      <a:pPr algn="ctr"/>
                      <a:r>
                        <a:rPr lang="en-GB" dirty="0"/>
                        <a:t>LLM</a:t>
                      </a:r>
                    </a:p>
                  </a:txBody>
                  <a:tcPr>
                    <a:solidFill>
                      <a:schemeClr val="accent3"/>
                    </a:solidFill>
                  </a:tcPr>
                </a:tc>
                <a:extLst>
                  <a:ext uri="{0D108BD9-81ED-4DB2-BD59-A6C34878D82A}">
                    <a16:rowId xmlns:a16="http://schemas.microsoft.com/office/drawing/2014/main" val="10000"/>
                  </a:ext>
                </a:extLst>
              </a:tr>
              <a:tr h="370840">
                <a:tc>
                  <a:txBody>
                    <a:bodyPr/>
                    <a:lstStyle/>
                    <a:p>
                      <a:pPr marL="285750" indent="-285750">
                        <a:buFont typeface="Arial" charset="0"/>
                        <a:buChar char="•"/>
                      </a:pPr>
                      <a:r>
                        <a:rPr lang="en-GB" baseline="0" dirty="0"/>
                        <a:t>Study</a:t>
                      </a:r>
                    </a:p>
                    <a:p>
                      <a:pPr marL="285750" indent="-285750">
                        <a:buFont typeface="Arial" charset="0"/>
                        <a:buChar char="•"/>
                      </a:pPr>
                      <a:r>
                        <a:rPr lang="en-GB" baseline="0" dirty="0"/>
                        <a:t>Testimony</a:t>
                      </a:r>
                      <a:endParaRPr lang="en-GB" dirty="0"/>
                    </a:p>
                  </a:txBody>
                  <a:tcPr anchor="ctr">
                    <a:solidFill>
                      <a:schemeClr val="accent6">
                        <a:lumMod val="20000"/>
                        <a:lumOff val="80000"/>
                      </a:schemeClr>
                    </a:solidFill>
                  </a:tcPr>
                </a:tc>
                <a:tc>
                  <a:txBody>
                    <a:bodyPr/>
                    <a:lstStyle/>
                    <a:p>
                      <a:r>
                        <a:rPr lang="en-GB" dirty="0"/>
                        <a:t>Al</a:t>
                      </a:r>
                      <a:r>
                        <a:rPr lang="en-GB" baseline="0" dirty="0"/>
                        <a:t> </a:t>
                      </a:r>
                      <a:r>
                        <a:rPr lang="en-GB" baseline="0" dirty="0" err="1"/>
                        <a:t>Khatib</a:t>
                      </a:r>
                      <a:r>
                        <a:rPr lang="en-GB" baseline="0" dirty="0"/>
                        <a:t> et al. 2016</a:t>
                      </a:r>
                    </a:p>
                  </a:txBody>
                  <a:tcPr anchor="ctr">
                    <a:solidFill>
                      <a:schemeClr val="accent6">
                        <a:lumMod val="20000"/>
                        <a:lumOff val="80000"/>
                      </a:schemeClr>
                    </a:solidFill>
                  </a:tcPr>
                </a:tc>
                <a:tc>
                  <a:txBody>
                    <a:bodyPr/>
                    <a:lstStyle/>
                    <a:p>
                      <a:pPr algn="ctr"/>
                      <a:r>
                        <a:rPr lang="en-GB" dirty="0"/>
                        <a:t>.91</a:t>
                      </a:r>
                    </a:p>
                  </a:txBody>
                  <a:tcPr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.87</a:t>
                      </a:r>
                      <a:r>
                        <a:rPr kumimoji="0" lang="en-GB" sz="1800" b="0" i="0" u="none" strike="noStrike" kern="1200" cap="none" spc="0" normalizeH="0" baseline="0" noProof="0" dirty="0">
                          <a:ln>
                            <a:noFill/>
                          </a:ln>
                          <a:solidFill>
                            <a:prstClr val="black"/>
                          </a:solidFill>
                          <a:effectLst/>
                          <a:uLnTx/>
                          <a:uFillTx/>
                          <a:latin typeface="+mn-lt"/>
                          <a:ea typeface="+mn-ea"/>
                          <a:cs typeface="+mn-cs"/>
                        </a:rPr>
                        <a:t> </a:t>
                      </a:r>
                      <a:r>
                        <a:rPr kumimoji="0" lang="en-GB" sz="1400" b="0" i="1" u="none" strike="noStrike" kern="1200" cap="none" spc="0" normalizeH="0" baseline="0" noProof="0" dirty="0">
                          <a:ln>
                            <a:noFill/>
                          </a:ln>
                          <a:solidFill>
                            <a:prstClr val="black"/>
                          </a:solidFill>
                          <a:effectLst/>
                          <a:uLnTx/>
                          <a:uFillTx/>
                          <a:latin typeface="+mn-lt"/>
                          <a:ea typeface="+mn-ea"/>
                          <a:cs typeface="+mn-cs"/>
                        </a:rPr>
                        <a:t>(</a:t>
                      </a:r>
                      <a:r>
                        <a:rPr kumimoji="0" lang="en-GB" sz="1400" b="0" i="1" u="none" strike="noStrike" kern="1200" cap="none" spc="0" normalizeH="0" baseline="0" noProof="0" dirty="0" err="1">
                          <a:ln>
                            <a:noFill/>
                          </a:ln>
                          <a:solidFill>
                            <a:prstClr val="black"/>
                          </a:solidFill>
                          <a:effectLst/>
                          <a:uLnTx/>
                          <a:uFillTx/>
                          <a:latin typeface="+mn-lt"/>
                          <a:ea typeface="+mn-ea"/>
                          <a:cs typeface="+mn-cs"/>
                        </a:rPr>
                        <a:t>sPTK</a:t>
                      </a:r>
                      <a:r>
                        <a:rPr kumimoji="0" lang="en-GB" sz="1400" b="0" i="1" u="none" strike="noStrike" kern="1200" cap="none" spc="0" normalizeH="0" baseline="0" noProof="0" dirty="0">
                          <a:ln>
                            <a:noFill/>
                          </a:ln>
                          <a:solidFill>
                            <a:prstClr val="black"/>
                          </a:solidFill>
                          <a:effectLst/>
                          <a:uLnTx/>
                          <a:uFillTx/>
                          <a:latin typeface="+mn-lt"/>
                          <a:ea typeface="+mn-ea"/>
                          <a:cs typeface="+mn-cs"/>
                        </a:rPr>
                        <a:t>)</a:t>
                      </a:r>
                    </a:p>
                  </a:txBody>
                  <a:tcPr anchor="ctr">
                    <a:solidFill>
                      <a:schemeClr val="accent3">
                        <a:lumMod val="40000"/>
                        <a:lumOff val="60000"/>
                      </a:schemeClr>
                    </a:solidFill>
                  </a:tcPr>
                </a:tc>
                <a:tc>
                  <a:txBody>
                    <a:bodyPr/>
                    <a:lstStyle/>
                    <a:p>
                      <a:pPr algn="ctr"/>
                      <a:r>
                        <a:rPr lang="en-GB" dirty="0"/>
                        <a:t>.97</a:t>
                      </a:r>
                    </a:p>
                  </a:txBody>
                  <a:tcPr anchor="ctr">
                    <a:solidFill>
                      <a:schemeClr val="accent3">
                        <a:lumMod val="40000"/>
                        <a:lumOff val="60000"/>
                      </a:schemeClr>
                    </a:solidFill>
                  </a:tcPr>
                </a:tc>
                <a:extLst>
                  <a:ext uri="{0D108BD9-81ED-4DB2-BD59-A6C34878D82A}">
                    <a16:rowId xmlns:a16="http://schemas.microsoft.com/office/drawing/2014/main" val="10001"/>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GB" baseline="0" dirty="0"/>
                        <a:t>Study</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GB" baseline="0" dirty="0"/>
                        <a:t>Expert</a:t>
                      </a:r>
                      <a:endParaRPr lang="en-GB" dirty="0"/>
                    </a:p>
                  </a:txBody>
                  <a:tcPr anchor="ctr">
                    <a:solidFill>
                      <a:schemeClr val="accent4">
                        <a:lumMod val="20000"/>
                        <a:lumOff val="80000"/>
                      </a:schemeClr>
                    </a:solidFill>
                  </a:tcPr>
                </a:tc>
                <a:tc>
                  <a:txBody>
                    <a:bodyPr/>
                    <a:lstStyle/>
                    <a:p>
                      <a:r>
                        <a:rPr lang="en-GB" dirty="0" err="1"/>
                        <a:t>Aharoni</a:t>
                      </a:r>
                      <a:r>
                        <a:rPr lang="en-GB" dirty="0"/>
                        <a:t> et al. 2014</a:t>
                      </a:r>
                    </a:p>
                  </a:txBody>
                  <a:tcPr anchor="ctr">
                    <a:solidFill>
                      <a:schemeClr val="accent4">
                        <a:lumMod val="20000"/>
                        <a:lumOff val="80000"/>
                      </a:schemeClr>
                    </a:solidFill>
                  </a:tcPr>
                </a:tc>
                <a:tc>
                  <a:txBody>
                    <a:bodyPr/>
                    <a:lstStyle/>
                    <a:p>
                      <a:pPr algn="ctr"/>
                      <a:r>
                        <a:rPr lang="en-GB" dirty="0"/>
                        <a:t>.71</a:t>
                      </a: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.74</a:t>
                      </a:r>
                      <a:r>
                        <a:rPr kumimoji="0" lang="en-GB" sz="1800" b="0" i="0" u="none" strike="noStrike" kern="1200" cap="none" spc="0" normalizeH="0" baseline="0" noProof="0" dirty="0">
                          <a:ln>
                            <a:noFill/>
                          </a:ln>
                          <a:solidFill>
                            <a:prstClr val="black"/>
                          </a:solidFill>
                          <a:effectLst/>
                          <a:uLnTx/>
                          <a:uFillTx/>
                          <a:latin typeface="+mn-lt"/>
                          <a:ea typeface="+mn-ea"/>
                          <a:cs typeface="+mn-cs"/>
                        </a:rPr>
                        <a:t> </a:t>
                      </a:r>
                      <a:r>
                        <a:rPr kumimoji="0" lang="en-GB" sz="1400" b="0" i="1" u="none" strike="noStrike" kern="1200" cap="none" spc="0" normalizeH="0" baseline="0" noProof="0" dirty="0">
                          <a:ln>
                            <a:noFill/>
                          </a:ln>
                          <a:solidFill>
                            <a:prstClr val="black"/>
                          </a:solidFill>
                          <a:effectLst/>
                          <a:uLnTx/>
                          <a:uFillTx/>
                          <a:latin typeface="+mn-lt"/>
                          <a:ea typeface="+mn-ea"/>
                          <a:cs typeface="+mn-cs"/>
                        </a:rPr>
                        <a:t>(PTK)</a:t>
                      </a:r>
                    </a:p>
                  </a:txBody>
                  <a:tcPr anchor="ctr">
                    <a:solidFill>
                      <a:schemeClr val="accent3">
                        <a:lumMod val="20000"/>
                        <a:lumOff val="80000"/>
                      </a:schemeClr>
                    </a:solidFill>
                  </a:tcPr>
                </a:tc>
                <a:tc>
                  <a:txBody>
                    <a:bodyPr/>
                    <a:lstStyle/>
                    <a:p>
                      <a:pPr algn="ctr"/>
                      <a:r>
                        <a:rPr lang="en-GB" dirty="0"/>
                        <a:t>.78</a:t>
                      </a:r>
                    </a:p>
                  </a:txBody>
                  <a:tcPr anchor="ctr">
                    <a:solidFill>
                      <a:schemeClr val="accent3">
                        <a:lumMod val="20000"/>
                        <a:lumOff val="80000"/>
                      </a:schemeClr>
                    </a:solidFill>
                  </a:tcPr>
                </a:tc>
                <a:extLst>
                  <a:ext uri="{0D108BD9-81ED-4DB2-BD59-A6C34878D82A}">
                    <a16:rowId xmlns:a16="http://schemas.microsoft.com/office/drawing/2014/main" val="10002"/>
                  </a:ext>
                </a:extLst>
              </a:tr>
            </a:tbl>
          </a:graphicData>
        </a:graphic>
      </p:graphicFrame>
      <p:grpSp>
        <p:nvGrpSpPr>
          <p:cNvPr id="13" name="Gruppo 12"/>
          <p:cNvGrpSpPr/>
          <p:nvPr/>
        </p:nvGrpSpPr>
        <p:grpSpPr>
          <a:xfrm>
            <a:off x="3279519" y="2934633"/>
            <a:ext cx="3912258" cy="1679894"/>
            <a:chOff x="4656678" y="2447182"/>
            <a:chExt cx="3912258" cy="1679894"/>
          </a:xfrm>
        </p:grpSpPr>
        <p:cxnSp>
          <p:nvCxnSpPr>
            <p:cNvPr id="34" name="Connettore 2 33"/>
            <p:cNvCxnSpPr>
              <a:cxnSpLocks/>
              <a:stCxn id="35" idx="0"/>
              <a:endCxn id="36" idx="2"/>
            </p:cNvCxnSpPr>
            <p:nvPr/>
          </p:nvCxnSpPr>
          <p:spPr>
            <a:xfrm flipV="1">
              <a:off x="6612807" y="2447182"/>
              <a:ext cx="1841706" cy="1156674"/>
            </a:xfrm>
            <a:prstGeom prst="straightConnector1">
              <a:avLst/>
            </a:prstGeom>
            <a:ln w="730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4656678" y="3603856"/>
              <a:ext cx="3912258" cy="523220"/>
            </a:xfrm>
            <a:prstGeom prst="rect">
              <a:avLst/>
            </a:prstGeom>
            <a:solidFill>
              <a:schemeClr val="bg1">
                <a:lumMod val="95000"/>
              </a:schemeClr>
            </a:solid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Corbel" panose="020B0503020204020204"/>
                  <a:ea typeface="+mn-ea"/>
                  <a:cs typeface="+mn-cs"/>
                </a:rPr>
                <a:t>TKs can reach and overcome TF-IDF, and above all they show better generalization capabilities</a:t>
              </a:r>
            </a:p>
          </p:txBody>
        </p:sp>
      </p:grpSp>
      <p:sp>
        <p:nvSpPr>
          <p:cNvPr id="36" name="Rettangolo arrotondato 35"/>
          <p:cNvSpPr/>
          <p:nvPr/>
        </p:nvSpPr>
        <p:spPr>
          <a:xfrm>
            <a:off x="6485008" y="1027775"/>
            <a:ext cx="1184692" cy="1906858"/>
          </a:xfrm>
          <a:prstGeom prst="roundRect">
            <a:avLst/>
          </a:prstGeom>
          <a:solidFill>
            <a:schemeClr val="bg1">
              <a:lumMod val="95000"/>
              <a:alpha val="34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 name="Rettangolo 42">
            <a:extLst>
              <a:ext uri="{FF2B5EF4-FFF2-40B4-BE49-F238E27FC236}">
                <a16:creationId xmlns:a16="http://schemas.microsoft.com/office/drawing/2014/main" id="{0F884C73-C019-D975-912B-1E5CC94EA5F1}"/>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9" name="Group 8">
            <a:extLst>
              <a:ext uri="{FF2B5EF4-FFF2-40B4-BE49-F238E27FC236}">
                <a16:creationId xmlns:a16="http://schemas.microsoft.com/office/drawing/2014/main" id="{E43E0CFD-0C58-7559-247A-5CC488753A7A}"/>
              </a:ext>
            </a:extLst>
          </p:cNvPr>
          <p:cNvGrpSpPr/>
          <p:nvPr/>
        </p:nvGrpSpPr>
        <p:grpSpPr>
          <a:xfrm>
            <a:off x="6843083" y="1027775"/>
            <a:ext cx="2160240" cy="4640626"/>
            <a:chOff x="7316675" y="992459"/>
            <a:chExt cx="2160240" cy="4640626"/>
          </a:xfrm>
        </p:grpSpPr>
        <p:sp>
          <p:nvSpPr>
            <p:cNvPr id="3" name="Rettangolo arrotondato 7">
              <a:extLst>
                <a:ext uri="{FF2B5EF4-FFF2-40B4-BE49-F238E27FC236}">
                  <a16:creationId xmlns:a16="http://schemas.microsoft.com/office/drawing/2014/main" id="{BFBE5DB4-3D69-09EE-192F-CCBB051FF998}"/>
                </a:ext>
              </a:extLst>
            </p:cNvPr>
            <p:cNvSpPr/>
            <p:nvPr/>
          </p:nvSpPr>
          <p:spPr>
            <a:xfrm>
              <a:off x="8247494" y="992459"/>
              <a:ext cx="1129551" cy="3710038"/>
            </a:xfrm>
            <a:prstGeom prst="roundRect">
              <a:avLst/>
            </a:prstGeom>
            <a:solidFill>
              <a:schemeClr val="accent3">
                <a:lumMod val="20000"/>
                <a:lumOff val="80000"/>
                <a:alpha val="34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4" name="Connettore 2 30">
              <a:extLst>
                <a:ext uri="{FF2B5EF4-FFF2-40B4-BE49-F238E27FC236}">
                  <a16:creationId xmlns:a16="http://schemas.microsoft.com/office/drawing/2014/main" id="{B7214609-F8C6-1FF5-3183-E900AF3EA075}"/>
                </a:ext>
              </a:extLst>
            </p:cNvPr>
            <p:cNvCxnSpPr>
              <a:endCxn id="3" idx="2"/>
            </p:cNvCxnSpPr>
            <p:nvPr/>
          </p:nvCxnSpPr>
          <p:spPr>
            <a:xfrm flipV="1">
              <a:off x="8812270" y="4702497"/>
              <a:ext cx="0" cy="622811"/>
            </a:xfrm>
            <a:prstGeom prst="straightConnector1">
              <a:avLst/>
            </a:prstGeom>
            <a:ln w="730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 name="CasellaDiTesto 32">
              <a:extLst>
                <a:ext uri="{FF2B5EF4-FFF2-40B4-BE49-F238E27FC236}">
                  <a16:creationId xmlns:a16="http://schemas.microsoft.com/office/drawing/2014/main" id="{0E19C9A8-34FB-47F7-2649-5776ADF9DEAF}"/>
                </a:ext>
              </a:extLst>
            </p:cNvPr>
            <p:cNvSpPr txBox="1"/>
            <p:nvPr/>
          </p:nvSpPr>
          <p:spPr>
            <a:xfrm>
              <a:off x="7316675" y="5325308"/>
              <a:ext cx="2160240" cy="307777"/>
            </a:xfrm>
            <a:prstGeom prst="rect">
              <a:avLst/>
            </a:prstGeom>
            <a:solidFill>
              <a:schemeClr val="accent3">
                <a:lumMod val="20000"/>
                <a:lumOff val="80000"/>
              </a:schemeClr>
            </a:solidFill>
            <a:ln>
              <a:solidFill>
                <a:schemeClr val="accent3"/>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000000"/>
                  </a:solidFill>
                  <a:effectLst/>
                  <a:uLnTx/>
                  <a:uFillTx/>
                  <a:latin typeface="Corbel" panose="020B0503020204020204"/>
                  <a:ea typeface="+mn-ea"/>
                  <a:cs typeface="+mn-cs"/>
                </a:rPr>
                <a:t>Best performances</a:t>
              </a:r>
              <a:endParaRPr kumimoji="0" lang="en-GB" sz="1400" b="0" i="1"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spTree>
    <p:extLst>
      <p:ext uri="{BB962C8B-B14F-4D97-AF65-F5344CB8AC3E}">
        <p14:creationId xmlns:p14="http://schemas.microsoft.com/office/powerpoint/2010/main" val="3718203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Detecting Opposition</a:t>
            </a:r>
          </a:p>
        </p:txBody>
      </p:sp>
      <p:graphicFrame>
        <p:nvGraphicFramePr>
          <p:cNvPr id="31" name="Tabella 30"/>
          <p:cNvGraphicFramePr>
            <a:graphicFrameLocks noGrp="1"/>
          </p:cNvGraphicFramePr>
          <p:nvPr>
            <p:extLst>
              <p:ext uri="{D42A27DB-BD31-4B8C-83A1-F6EECF244321}">
                <p14:modId xmlns:p14="http://schemas.microsoft.com/office/powerpoint/2010/main" val="2371762893"/>
              </p:ext>
            </p:extLst>
          </p:nvPr>
        </p:nvGraphicFramePr>
        <p:xfrm>
          <a:off x="636435" y="1107959"/>
          <a:ext cx="5819605" cy="741680"/>
        </p:xfrm>
        <a:graphic>
          <a:graphicData uri="http://schemas.openxmlformats.org/drawingml/2006/table">
            <a:tbl>
              <a:tblPr firstRow="1" bandRow="1">
                <a:tableStyleId>{F5AB1C69-6EDB-4FF4-983F-18BD219EF322}</a:tableStyleId>
              </a:tblPr>
              <a:tblGrid>
                <a:gridCol w="2541663">
                  <a:extLst>
                    <a:ext uri="{9D8B030D-6E8A-4147-A177-3AD203B41FA5}">
                      <a16:colId xmlns:a16="http://schemas.microsoft.com/office/drawing/2014/main" val="20000"/>
                    </a:ext>
                  </a:extLst>
                </a:gridCol>
                <a:gridCol w="2197822">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tblGrid>
              <a:tr h="370840">
                <a:tc>
                  <a:txBody>
                    <a:bodyPr/>
                    <a:lstStyle/>
                    <a:p>
                      <a:r>
                        <a:rPr lang="en-GB" sz="1600" dirty="0"/>
                        <a:t>datasets</a:t>
                      </a:r>
                    </a:p>
                  </a:txBody>
                  <a:tcPr/>
                </a:tc>
                <a:tc>
                  <a:txBody>
                    <a:bodyPr/>
                    <a:lstStyle/>
                    <a:p>
                      <a:r>
                        <a:rPr lang="en-GB" sz="1600" dirty="0"/>
                        <a:t>Classes</a:t>
                      </a:r>
                    </a:p>
                  </a:txBody>
                  <a:tcPr/>
                </a:tc>
                <a:tc>
                  <a:txBody>
                    <a:bodyPr/>
                    <a:lstStyle/>
                    <a:p>
                      <a:pPr algn="ctr"/>
                      <a:r>
                        <a:rPr lang="en-GB" sz="1600" dirty="0"/>
                        <a:t>Instances</a:t>
                      </a:r>
                    </a:p>
                  </a:txBody>
                  <a:tcPr/>
                </a:tc>
                <a:extLst>
                  <a:ext uri="{0D108BD9-81ED-4DB2-BD59-A6C34878D82A}">
                    <a16:rowId xmlns:a16="http://schemas.microsoft.com/office/drawing/2014/main" val="10000"/>
                  </a:ext>
                </a:extLst>
              </a:tr>
              <a:tr h="370840">
                <a:tc>
                  <a:txBody>
                    <a:bodyPr/>
                    <a:lstStyle/>
                    <a:p>
                      <a:r>
                        <a:rPr lang="it-IT" dirty="0"/>
                        <a:t>Liga and </a:t>
                      </a:r>
                      <a:r>
                        <a:rPr lang="it-IT" dirty="0" err="1"/>
                        <a:t>Palmirani</a:t>
                      </a:r>
                      <a:r>
                        <a:rPr lang="it-IT" baseline="0" dirty="0"/>
                        <a:t> </a:t>
                      </a:r>
                      <a:r>
                        <a:rPr lang="it-IT" dirty="0"/>
                        <a:t>2019</a:t>
                      </a:r>
                      <a:endParaRPr lang="en-GB" dirty="0"/>
                    </a:p>
                  </a:txBody>
                  <a:tcPr anchor="ctr"/>
                </a:tc>
                <a:tc>
                  <a:txBody>
                    <a:bodyPr/>
                    <a:lstStyle/>
                    <a:p>
                      <a:pPr marL="0" indent="0" algn="ctr">
                        <a:buFont typeface="Arial" charset="0"/>
                        <a:buNone/>
                      </a:pPr>
                      <a:r>
                        <a:rPr lang="en-GB" dirty="0"/>
                        <a:t>Granular annotation</a:t>
                      </a:r>
                    </a:p>
                  </a:txBody>
                  <a:tcPr anchor="ctr"/>
                </a:tc>
                <a:tc>
                  <a:txBody>
                    <a:bodyPr/>
                    <a:lstStyle/>
                    <a:p>
                      <a:pPr algn="ctr"/>
                      <a:r>
                        <a:rPr lang="en-GB" dirty="0"/>
                        <a:t>638</a:t>
                      </a:r>
                    </a:p>
                  </a:txBody>
                  <a:tcPr anchor="ctr"/>
                </a:tc>
                <a:extLst>
                  <a:ext uri="{0D108BD9-81ED-4DB2-BD59-A6C34878D82A}">
                    <a16:rowId xmlns:a16="http://schemas.microsoft.com/office/drawing/2014/main" val="10004"/>
                  </a:ext>
                </a:extLst>
              </a:tr>
            </a:tbl>
          </a:graphicData>
        </a:graphic>
      </p:graphicFrame>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l="2253" t="5005" r="2902" b="5066"/>
          <a:stretch/>
        </p:blipFill>
        <p:spPr>
          <a:xfrm>
            <a:off x="6262688" y="3983638"/>
            <a:ext cx="3854547" cy="1861624"/>
          </a:xfrm>
          <a:prstGeom prst="rect">
            <a:avLst/>
          </a:prstGeom>
          <a:ln w="25400">
            <a:solidFill>
              <a:schemeClr val="accent3"/>
            </a:solidFill>
          </a:ln>
        </p:spPr>
      </p:pic>
      <p:cxnSp>
        <p:nvCxnSpPr>
          <p:cNvPr id="33" name="Connettore 2 32"/>
          <p:cNvCxnSpPr/>
          <p:nvPr/>
        </p:nvCxnSpPr>
        <p:spPr>
          <a:xfrm>
            <a:off x="9264352" y="3501008"/>
            <a:ext cx="0" cy="482630"/>
          </a:xfrm>
          <a:prstGeom prst="straightConnector1">
            <a:avLst/>
          </a:prstGeom>
          <a:ln w="730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8184232" y="3193527"/>
            <a:ext cx="2160240" cy="307777"/>
          </a:xfrm>
          <a:prstGeom prst="rect">
            <a:avLst/>
          </a:prstGeom>
          <a:solidFill>
            <a:schemeClr val="accent3">
              <a:lumMod val="20000"/>
              <a:lumOff val="80000"/>
            </a:schemeClr>
          </a:solidFill>
          <a:ln>
            <a:solidFill>
              <a:schemeClr val="accent3"/>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Corbel" panose="020B0503020204020204"/>
                <a:ea typeface="+mn-ea"/>
                <a:cs typeface="+mn-cs"/>
              </a:rPr>
              <a:t>most </a:t>
            </a:r>
            <a:r>
              <a:rPr kumimoji="0" lang="en-GB" sz="1400" b="0" i="1" u="none" strike="noStrike" kern="1200" cap="none" spc="0" normalizeH="0" baseline="0" noProof="0">
                <a:ln>
                  <a:noFill/>
                </a:ln>
                <a:solidFill>
                  <a:srgbClr val="000000"/>
                </a:solidFill>
                <a:effectLst/>
                <a:uLnTx/>
                <a:uFillTx/>
                <a:latin typeface="Corbel" panose="020B0503020204020204"/>
                <a:ea typeface="+mn-ea"/>
                <a:cs typeface="+mn-cs"/>
              </a:rPr>
              <a:t>balanced granularity</a:t>
            </a:r>
            <a:endParaRPr kumimoji="0" lang="en-GB" sz="1400" b="0" i="1" u="none" strike="noStrike" kern="1200" cap="none" spc="0" normalizeH="0" baseline="0" noProof="0" dirty="0">
              <a:ln>
                <a:noFill/>
              </a:ln>
              <a:solidFill>
                <a:srgbClr val="000000"/>
              </a:solidFill>
              <a:effectLst/>
              <a:uLnTx/>
              <a:uFillTx/>
              <a:latin typeface="Corbel" panose="020B0503020204020204"/>
              <a:ea typeface="+mn-ea"/>
              <a:cs typeface="+mn-cs"/>
            </a:endParaRPr>
          </a:p>
        </p:txBody>
      </p:sp>
      <p:cxnSp>
        <p:nvCxnSpPr>
          <p:cNvPr id="34" name="Connettore 2 33"/>
          <p:cNvCxnSpPr>
            <a:cxnSpLocks/>
            <a:endCxn id="7" idx="1"/>
          </p:cNvCxnSpPr>
          <p:nvPr/>
        </p:nvCxnSpPr>
        <p:spPr>
          <a:xfrm>
            <a:off x="4792133" y="2276872"/>
            <a:ext cx="1470555" cy="2637578"/>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ttangolo 42">
            <a:extLst>
              <a:ext uri="{FF2B5EF4-FFF2-40B4-BE49-F238E27FC236}">
                <a16:creationId xmlns:a16="http://schemas.microsoft.com/office/drawing/2014/main" id="{406D72D0-046E-B5F5-1579-100844AB97F0}"/>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5801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660EF8-99EE-394B-8893-806DC80BA08B}"/>
              </a:ext>
            </a:extLst>
          </p:cNvPr>
          <p:cNvSpPr>
            <a:spLocks noGrp="1"/>
          </p:cNvSpPr>
          <p:nvPr>
            <p:ph idx="1"/>
          </p:nvPr>
        </p:nvSpPr>
        <p:spPr/>
        <p:txBody>
          <a:bodyPr/>
          <a:lstStyle/>
          <a:p>
            <a:r>
              <a:rPr lang="en-GB" dirty="0"/>
              <a:t>They are the main logical-inferential structures through which (legal) reasoning can be instantiated</a:t>
            </a:r>
          </a:p>
          <a:p>
            <a:r>
              <a:rPr lang="en-GB" dirty="0"/>
              <a:t>(and the instantiation is generally made into natural language)</a:t>
            </a:r>
          </a:p>
          <a:p>
            <a:endParaRPr lang="en-GB" dirty="0"/>
          </a:p>
          <a:p>
            <a:r>
              <a:rPr lang="en-GB" dirty="0"/>
              <a:t>Communities reasoning in </a:t>
            </a:r>
            <a:r>
              <a:rPr lang="en-GB" dirty="0" err="1"/>
              <a:t>AI&amp;Law</a:t>
            </a:r>
            <a:r>
              <a:rPr lang="en-GB" dirty="0"/>
              <a:t> about norms &amp; arguments</a:t>
            </a:r>
          </a:p>
          <a:p>
            <a:r>
              <a:rPr lang="en-GB" dirty="0"/>
              <a:t>DEON</a:t>
            </a:r>
          </a:p>
          <a:p>
            <a:r>
              <a:rPr lang="en-GB" dirty="0"/>
              <a:t>COMMA</a:t>
            </a:r>
          </a:p>
          <a:p>
            <a:r>
              <a:rPr lang="en-GB" dirty="0"/>
              <a:t>ESSLLI</a:t>
            </a:r>
            <a:endParaRPr lang="en-US" dirty="0"/>
          </a:p>
          <a:p>
            <a:endParaRPr lang="en-US" dirty="0"/>
          </a:p>
        </p:txBody>
      </p:sp>
      <p:sp>
        <p:nvSpPr>
          <p:cNvPr id="3" name="Title 2">
            <a:extLst>
              <a:ext uri="{FF2B5EF4-FFF2-40B4-BE49-F238E27FC236}">
                <a16:creationId xmlns:a16="http://schemas.microsoft.com/office/drawing/2014/main" id="{5255FC77-F65B-DD49-A5D3-43731B39F498}"/>
              </a:ext>
            </a:extLst>
          </p:cNvPr>
          <p:cNvSpPr>
            <a:spLocks noGrp="1"/>
          </p:cNvSpPr>
          <p:nvPr>
            <p:ph type="title"/>
          </p:nvPr>
        </p:nvSpPr>
        <p:spPr/>
        <p:txBody>
          <a:bodyPr/>
          <a:lstStyle/>
          <a:p>
            <a:r>
              <a:rPr lang="en-US" dirty="0"/>
              <a:t>Why norms and arguments?</a:t>
            </a:r>
          </a:p>
        </p:txBody>
      </p:sp>
    </p:spTree>
    <p:extLst>
      <p:ext uri="{BB962C8B-B14F-4D97-AF65-F5344CB8AC3E}">
        <p14:creationId xmlns:p14="http://schemas.microsoft.com/office/powerpoint/2010/main" val="311769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27051" y="473531"/>
            <a:ext cx="9313365" cy="648071"/>
          </a:xfrm>
        </p:spPr>
        <p:txBody>
          <a:bodyPr/>
          <a:lstStyle/>
          <a:p>
            <a:r>
              <a:rPr lang="en-GB" dirty="0"/>
              <a:t>Detecting Opposition</a:t>
            </a:r>
          </a:p>
        </p:txBody>
      </p:sp>
      <p:graphicFrame>
        <p:nvGraphicFramePr>
          <p:cNvPr id="7" name="Tabella 6"/>
          <p:cNvGraphicFramePr>
            <a:graphicFrameLocks noGrp="1"/>
          </p:cNvGraphicFramePr>
          <p:nvPr>
            <p:extLst>
              <p:ext uri="{D42A27DB-BD31-4B8C-83A1-F6EECF244321}">
                <p14:modId xmlns:p14="http://schemas.microsoft.com/office/powerpoint/2010/main" val="3779236551"/>
              </p:ext>
            </p:extLst>
          </p:nvPr>
        </p:nvGraphicFramePr>
        <p:xfrm>
          <a:off x="623392" y="1119123"/>
          <a:ext cx="7277962" cy="4851400"/>
        </p:xfrm>
        <a:graphic>
          <a:graphicData uri="http://schemas.openxmlformats.org/drawingml/2006/table">
            <a:tbl>
              <a:tblPr firstRow="1" bandRow="1">
                <a:tableStyleId>{21E4AEA4-8DFA-4A89-87EB-49C32662AFE0}</a:tableStyleId>
              </a:tblPr>
              <a:tblGrid>
                <a:gridCol w="2260460">
                  <a:extLst>
                    <a:ext uri="{9D8B030D-6E8A-4147-A177-3AD203B41FA5}">
                      <a16:colId xmlns:a16="http://schemas.microsoft.com/office/drawing/2014/main" val="20000"/>
                    </a:ext>
                  </a:extLst>
                </a:gridCol>
                <a:gridCol w="2614271">
                  <a:extLst>
                    <a:ext uri="{9D8B030D-6E8A-4147-A177-3AD203B41FA5}">
                      <a16:colId xmlns:a16="http://schemas.microsoft.com/office/drawing/2014/main" val="20001"/>
                    </a:ext>
                  </a:extLst>
                </a:gridCol>
                <a:gridCol w="1312985">
                  <a:extLst>
                    <a:ext uri="{9D8B030D-6E8A-4147-A177-3AD203B41FA5}">
                      <a16:colId xmlns:a16="http://schemas.microsoft.com/office/drawing/2014/main" val="20002"/>
                    </a:ext>
                  </a:extLst>
                </a:gridCol>
                <a:gridCol w="1090246">
                  <a:extLst>
                    <a:ext uri="{9D8B030D-6E8A-4147-A177-3AD203B41FA5}">
                      <a16:colId xmlns:a16="http://schemas.microsoft.com/office/drawing/2014/main" val="3441030397"/>
                    </a:ext>
                  </a:extLst>
                </a:gridCol>
              </a:tblGrid>
              <a:tr h="370840">
                <a:tc>
                  <a:txBody>
                    <a:bodyPr/>
                    <a:lstStyle/>
                    <a:p>
                      <a:r>
                        <a:rPr lang="en-GB" dirty="0"/>
                        <a:t>Classes</a:t>
                      </a:r>
                      <a:endParaRPr lang="en-GB" sz="1800" dirty="0"/>
                    </a:p>
                  </a:txBody>
                  <a:tcPr>
                    <a:solidFill>
                      <a:schemeClr val="accent6"/>
                    </a:solidFill>
                  </a:tcPr>
                </a:tc>
                <a:tc>
                  <a:txBody>
                    <a:bodyPr/>
                    <a:lstStyle/>
                    <a:p>
                      <a:r>
                        <a:rPr lang="en-GB" sz="1800" dirty="0"/>
                        <a:t>Dataset</a:t>
                      </a:r>
                    </a:p>
                  </a:txBody>
                  <a:tcPr>
                    <a:solidFill>
                      <a:schemeClr val="accent6"/>
                    </a:solidFill>
                  </a:tcPr>
                </a:tc>
                <a:tc>
                  <a:txBody>
                    <a:bodyPr/>
                    <a:lstStyle/>
                    <a:p>
                      <a:pPr algn="ctr"/>
                      <a:r>
                        <a:rPr lang="en-GB" sz="1800" dirty="0"/>
                        <a:t>TKs</a:t>
                      </a:r>
                    </a:p>
                  </a:txBody>
                  <a:tcPr>
                    <a:solidFill>
                      <a:schemeClr val="accent3"/>
                    </a:solidFill>
                  </a:tcPr>
                </a:tc>
                <a:tc>
                  <a:txBody>
                    <a:bodyPr/>
                    <a:lstStyle/>
                    <a:p>
                      <a:pPr algn="ctr"/>
                      <a:r>
                        <a:rPr lang="en-GB" sz="1800" dirty="0"/>
                        <a:t>LLM</a:t>
                      </a:r>
                    </a:p>
                  </a:txBody>
                  <a:tcPr>
                    <a:solidFill>
                      <a:schemeClr val="accent3"/>
                    </a:solidFill>
                  </a:tcPr>
                </a:tc>
                <a:extLst>
                  <a:ext uri="{0D108BD9-81ED-4DB2-BD59-A6C34878D82A}">
                    <a16:rowId xmlns:a16="http://schemas.microsoft.com/office/drawing/2014/main" val="10000"/>
                  </a:ext>
                </a:extLst>
              </a:tr>
              <a:tr h="370840">
                <a:tc>
                  <a:txBody>
                    <a:bodyPr/>
                    <a:lstStyle/>
                    <a:p>
                      <a:pPr marL="285750" indent="-285750">
                        <a:buFont typeface="Arial" charset="0"/>
                        <a:buChar char="•"/>
                      </a:pPr>
                      <a:r>
                        <a:rPr lang="en-GB" sz="1800" dirty="0"/>
                        <a:t>Slippery Slope</a:t>
                      </a:r>
                    </a:p>
                    <a:p>
                      <a:pPr marL="285750" indent="-285750">
                        <a:buFont typeface="Arial" charset="0"/>
                        <a:buChar char="•"/>
                      </a:pPr>
                      <a:r>
                        <a:rPr lang="en-GB" sz="1800" baseline="0" dirty="0"/>
                        <a:t>Other</a:t>
                      </a:r>
                      <a:endParaRPr lang="en-GB" sz="1800" dirty="0"/>
                    </a:p>
                  </a:txBody>
                  <a:tcPr anchor="ctr">
                    <a:solidFill>
                      <a:schemeClr val="accent6">
                        <a:lumMod val="20000"/>
                        <a:lumOff val="80000"/>
                      </a:schemeClr>
                    </a:solidFill>
                  </a:tcPr>
                </a:tc>
                <a:tc rowSpan="4">
                  <a:txBody>
                    <a:bodyPr/>
                    <a:lstStyle/>
                    <a:p>
                      <a:r>
                        <a:rPr lang="en-GB" sz="1800" dirty="0" err="1"/>
                        <a:t>Liga</a:t>
                      </a:r>
                      <a:r>
                        <a:rPr lang="en-GB" sz="1800" dirty="0"/>
                        <a:t> and </a:t>
                      </a:r>
                      <a:r>
                        <a:rPr lang="en-GB" sz="1800" dirty="0" err="1"/>
                        <a:t>Palmirani</a:t>
                      </a:r>
                      <a:r>
                        <a:rPr lang="en-GB" sz="1800" baseline="0" dirty="0"/>
                        <a:t> 2019</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.81</a:t>
                      </a:r>
                      <a:r>
                        <a:rPr kumimoji="0" lang="en-GB" sz="1800" b="0" i="1" u="none" strike="noStrike" kern="1200" cap="none" spc="0" normalizeH="0" baseline="0" noProof="0" dirty="0">
                          <a:ln>
                            <a:noFill/>
                          </a:ln>
                          <a:solidFill>
                            <a:prstClr val="black"/>
                          </a:solidFill>
                          <a:effectLst/>
                          <a:uLnTx/>
                          <a:uFillTx/>
                          <a:latin typeface="+mn-lt"/>
                          <a:ea typeface="+mn-ea"/>
                          <a:cs typeface="+mn-cs"/>
                        </a:rPr>
                        <a:t>(PTK)</a:t>
                      </a:r>
                    </a:p>
                  </a:txBody>
                  <a:tcPr anchor="ctr">
                    <a:solidFill>
                      <a:schemeClr val="accent3">
                        <a:lumMod val="40000"/>
                        <a:lumOff val="60000"/>
                      </a:schemeClr>
                    </a:solidFill>
                  </a:tcPr>
                </a:tc>
                <a:tc>
                  <a:txBody>
                    <a:bodyPr/>
                    <a:lstStyle/>
                    <a:p>
                      <a:pPr algn="ctr"/>
                      <a:endParaRPr lang="en-GB" sz="1800" dirty="0"/>
                    </a:p>
                  </a:txBody>
                  <a:tcPr anchor="ctr">
                    <a:noFill/>
                  </a:tcPr>
                </a:tc>
                <a:extLst>
                  <a:ext uri="{0D108BD9-81ED-4DB2-BD59-A6C34878D82A}">
                    <a16:rowId xmlns:a16="http://schemas.microsoft.com/office/drawing/2014/main" val="10001"/>
                  </a:ext>
                </a:extLst>
              </a:tr>
              <a:tr h="370840">
                <a:tc>
                  <a:txBody>
                    <a:bodyPr/>
                    <a:lstStyle/>
                    <a:p>
                      <a:pPr marL="285750" indent="-285750">
                        <a:buFont typeface="Arial" charset="0"/>
                        <a:buChar char="•"/>
                      </a:pPr>
                      <a:r>
                        <a:rPr lang="en-GB" sz="1800" dirty="0"/>
                        <a:t>Slippery Slope</a:t>
                      </a:r>
                    </a:p>
                    <a:p>
                      <a:pPr marL="285750" indent="-285750">
                        <a:buFont typeface="Arial" charset="0"/>
                        <a:buChar char="•"/>
                      </a:pPr>
                      <a:r>
                        <a:rPr lang="en-GB" sz="1800" baseline="0" dirty="0"/>
                        <a:t>Testimony</a:t>
                      </a:r>
                    </a:p>
                    <a:p>
                      <a:pPr marL="285750" indent="-285750">
                        <a:buFont typeface="Arial" charset="0"/>
                        <a:buChar char="•"/>
                      </a:pPr>
                      <a:r>
                        <a:rPr lang="en-GB" sz="1800" baseline="0" dirty="0"/>
                        <a:t>Other</a:t>
                      </a:r>
                      <a:endParaRPr lang="en-GB" sz="1800" dirty="0"/>
                    </a:p>
                  </a:txBody>
                  <a:tcPr anchor="ctr">
                    <a:solidFill>
                      <a:schemeClr val="accent6">
                        <a:lumMod val="20000"/>
                        <a:lumOff val="80000"/>
                      </a:schemeClr>
                    </a:solidFill>
                  </a:tcPr>
                </a:tc>
                <a:tc vMerge="1">
                  <a:txBody>
                    <a:bodyPr/>
                    <a:lstStyle/>
                    <a:p>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.78</a:t>
                      </a:r>
                      <a:r>
                        <a:rPr kumimoji="0" lang="en-GB" sz="1800" b="0" i="0" u="none" strike="noStrike" kern="1200" cap="none" spc="0" normalizeH="0" baseline="0" noProof="0" dirty="0">
                          <a:ln>
                            <a:noFill/>
                          </a:ln>
                          <a:solidFill>
                            <a:prstClr val="black"/>
                          </a:solidFill>
                          <a:effectLst/>
                          <a:uLnTx/>
                          <a:uFillTx/>
                          <a:latin typeface="+mn-lt"/>
                          <a:ea typeface="+mn-ea"/>
                          <a:cs typeface="+mn-cs"/>
                        </a:rPr>
                        <a:t> </a:t>
                      </a:r>
                      <a:r>
                        <a:rPr kumimoji="0" lang="en-GB" sz="1800" b="0" i="1" u="none" strike="noStrike" kern="1200" cap="none" spc="0" normalizeH="0" baseline="0" noProof="0" dirty="0">
                          <a:ln>
                            <a:noFill/>
                          </a:ln>
                          <a:solidFill>
                            <a:prstClr val="black"/>
                          </a:solidFill>
                          <a:effectLst/>
                          <a:uLnTx/>
                          <a:uFillTx/>
                          <a:latin typeface="+mn-lt"/>
                          <a:ea typeface="+mn-ea"/>
                          <a:cs typeface="+mn-cs"/>
                        </a:rPr>
                        <a:t>(PTK)</a:t>
                      </a:r>
                    </a:p>
                  </a:txBody>
                  <a:tcPr anchor="ctr">
                    <a:solidFill>
                      <a:schemeClr val="accent3">
                        <a:lumMod val="40000"/>
                        <a:lumOff val="60000"/>
                      </a:schemeClr>
                    </a:solidFill>
                  </a:tcPr>
                </a:tc>
                <a:tc>
                  <a:txBody>
                    <a:bodyPr/>
                    <a:lstStyle/>
                    <a:p>
                      <a:pPr algn="ctr"/>
                      <a:r>
                        <a:rPr lang="en-GB" sz="1800" dirty="0"/>
                        <a:t>.87</a:t>
                      </a:r>
                    </a:p>
                  </a:txBody>
                  <a:tcPr anchor="ctr">
                    <a:solidFill>
                      <a:schemeClr val="accent3">
                        <a:lumMod val="40000"/>
                        <a:lumOff val="60000"/>
                      </a:schemeClr>
                    </a:solidFill>
                  </a:tcPr>
                </a:tc>
                <a:extLst>
                  <a:ext uri="{0D108BD9-81ED-4DB2-BD59-A6C34878D82A}">
                    <a16:rowId xmlns:a16="http://schemas.microsoft.com/office/drawing/2014/main" val="10002"/>
                  </a:ext>
                </a:extLst>
              </a:tr>
              <a:tr h="370840">
                <a:tc>
                  <a:txBody>
                    <a:bodyPr/>
                    <a:lstStyle/>
                    <a:p>
                      <a:pPr marL="285750" indent="-285750">
                        <a:buFont typeface="Arial" charset="0"/>
                        <a:buChar char="•"/>
                      </a:pPr>
                      <a:r>
                        <a:rPr lang="en-GB" sz="1800" dirty="0"/>
                        <a:t>Slippery Slope</a:t>
                      </a:r>
                    </a:p>
                    <a:p>
                      <a:pPr marL="285750" indent="-285750">
                        <a:buFont typeface="Arial" charset="0"/>
                        <a:buChar char="•"/>
                      </a:pPr>
                      <a:r>
                        <a:rPr lang="en-GB" sz="1800" baseline="0" dirty="0"/>
                        <a:t>Testimony</a:t>
                      </a:r>
                    </a:p>
                    <a:p>
                      <a:pPr marL="285750" indent="-285750">
                        <a:buFont typeface="Arial" charset="0"/>
                        <a:buChar char="•"/>
                      </a:pPr>
                      <a:r>
                        <a:rPr lang="en-GB" sz="1800" baseline="0" dirty="0"/>
                        <a:t>Moral Judgments</a:t>
                      </a:r>
                    </a:p>
                    <a:p>
                      <a:pPr marL="285750" indent="-285750">
                        <a:buFont typeface="Arial" charset="0"/>
                        <a:buChar char="•"/>
                      </a:pPr>
                      <a:r>
                        <a:rPr lang="en-GB" sz="1800" baseline="0" dirty="0"/>
                        <a:t>Other</a:t>
                      </a:r>
                      <a:endParaRPr lang="en-GB" sz="1800" dirty="0"/>
                    </a:p>
                  </a:txBody>
                  <a:tcPr anchor="ctr">
                    <a:solidFill>
                      <a:schemeClr val="accent6">
                        <a:lumMod val="20000"/>
                        <a:lumOff val="80000"/>
                      </a:schemeClr>
                    </a:solidFill>
                  </a:tcPr>
                </a:tc>
                <a:tc vMerge="1">
                  <a:txBody>
                    <a:bodyPr/>
                    <a:lstStyle/>
                    <a:p>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.71</a:t>
                      </a:r>
                      <a:r>
                        <a:rPr kumimoji="0" lang="en-GB" sz="1800" b="0" i="0" u="none" strike="noStrike" kern="1200" cap="none" spc="0" normalizeH="0" baseline="0" noProof="0" dirty="0">
                          <a:ln>
                            <a:noFill/>
                          </a:ln>
                          <a:solidFill>
                            <a:prstClr val="black"/>
                          </a:solidFill>
                          <a:effectLst/>
                          <a:uLnTx/>
                          <a:uFillTx/>
                          <a:latin typeface="+mn-lt"/>
                          <a:ea typeface="+mn-ea"/>
                          <a:cs typeface="+mn-cs"/>
                        </a:rPr>
                        <a:t> </a:t>
                      </a:r>
                      <a:r>
                        <a:rPr kumimoji="0" lang="en-GB" sz="1800" b="0" i="1" u="none" strike="noStrike" kern="1200" cap="none" spc="0" normalizeH="0" baseline="0" noProof="0" dirty="0">
                          <a:ln>
                            <a:noFill/>
                          </a:ln>
                          <a:solidFill>
                            <a:prstClr val="black"/>
                          </a:solidFill>
                          <a:effectLst/>
                          <a:uLnTx/>
                          <a:uFillTx/>
                          <a:latin typeface="+mn-lt"/>
                          <a:ea typeface="+mn-ea"/>
                          <a:cs typeface="+mn-cs"/>
                        </a:rPr>
                        <a:t>(PTK)</a:t>
                      </a:r>
                    </a:p>
                  </a:txBody>
                  <a:tcPr anchor="ctr">
                    <a:solidFill>
                      <a:schemeClr val="accent3">
                        <a:lumMod val="40000"/>
                        <a:lumOff val="60000"/>
                      </a:schemeClr>
                    </a:solidFill>
                  </a:tcPr>
                </a:tc>
                <a:tc>
                  <a:txBody>
                    <a:bodyPr/>
                    <a:lstStyle/>
                    <a:p>
                      <a:pPr algn="ctr"/>
                      <a:endParaRPr lang="en-GB" sz="1800" dirty="0"/>
                    </a:p>
                  </a:txBody>
                  <a:tcPr anchor="ctr">
                    <a:noFill/>
                  </a:tcPr>
                </a:tc>
                <a:extLst>
                  <a:ext uri="{0D108BD9-81ED-4DB2-BD59-A6C34878D82A}">
                    <a16:rowId xmlns:a16="http://schemas.microsoft.com/office/drawing/2014/main" val="10003"/>
                  </a:ext>
                </a:extLst>
              </a:tr>
              <a:tr h="370840">
                <a:tc>
                  <a:txBody>
                    <a:bodyPr/>
                    <a:lstStyle/>
                    <a:p>
                      <a:pPr marL="285750" indent="-285750">
                        <a:buFont typeface="Arial" charset="0"/>
                        <a:buChar char="•"/>
                      </a:pPr>
                      <a:r>
                        <a:rPr lang="en-GB" sz="1800" dirty="0"/>
                        <a:t>Slippery Slope</a:t>
                      </a:r>
                    </a:p>
                    <a:p>
                      <a:pPr marL="285750" indent="-285750">
                        <a:buFont typeface="Arial" charset="0"/>
                        <a:buChar char="•"/>
                      </a:pPr>
                      <a:r>
                        <a:rPr lang="en-GB" sz="1800" dirty="0"/>
                        <a:t>Anecdotal</a:t>
                      </a:r>
                    </a:p>
                    <a:p>
                      <a:pPr marL="285750" indent="-285750">
                        <a:buFont typeface="Arial" charset="0"/>
                        <a:buChar char="•"/>
                      </a:pPr>
                      <a:r>
                        <a:rPr lang="en-GB" sz="1800" baseline="0" dirty="0"/>
                        <a:t>Study/Statistics</a:t>
                      </a:r>
                    </a:p>
                    <a:p>
                      <a:pPr marL="285750" indent="-285750">
                        <a:buFont typeface="Arial" charset="0"/>
                        <a:buChar char="•"/>
                      </a:pPr>
                      <a:r>
                        <a:rPr lang="en-GB" sz="1800" baseline="0" dirty="0"/>
                        <a:t>Judgments</a:t>
                      </a:r>
                    </a:p>
                    <a:p>
                      <a:pPr marL="285750" indent="-285750">
                        <a:buFont typeface="Arial" charset="0"/>
                        <a:buChar char="•"/>
                      </a:pPr>
                      <a:r>
                        <a:rPr lang="en-GB" sz="1800" baseline="0" dirty="0"/>
                        <a:t>Moral assumptions</a:t>
                      </a:r>
                    </a:p>
                    <a:p>
                      <a:pPr marL="285750" indent="-285750">
                        <a:buFont typeface="Arial" charset="0"/>
                        <a:buChar char="•"/>
                      </a:pPr>
                      <a:r>
                        <a:rPr lang="en-GB" sz="1800" baseline="0" dirty="0"/>
                        <a:t>Other</a:t>
                      </a:r>
                      <a:endParaRPr lang="en-GB" sz="1800" dirty="0"/>
                    </a:p>
                  </a:txBody>
                  <a:tcPr anchor="ctr">
                    <a:solidFill>
                      <a:schemeClr val="accent6">
                        <a:lumMod val="20000"/>
                        <a:lumOff val="80000"/>
                      </a:schemeClr>
                    </a:solidFill>
                  </a:tcPr>
                </a:tc>
                <a:tc vMerge="1">
                  <a:txBody>
                    <a:bodyPr/>
                    <a:lstStyle/>
                    <a:p>
                      <a:endParaRPr lang="en-GB" baseline="0" dirty="0"/>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.58</a:t>
                      </a:r>
                      <a:r>
                        <a:rPr kumimoji="0" lang="en-GB" sz="1800" b="0" i="0" u="none" strike="noStrike" kern="1200" cap="none" spc="0" normalizeH="0" baseline="0" noProof="0" dirty="0">
                          <a:ln>
                            <a:noFill/>
                          </a:ln>
                          <a:solidFill>
                            <a:prstClr val="black"/>
                          </a:solidFill>
                          <a:effectLst/>
                          <a:uLnTx/>
                          <a:uFillTx/>
                          <a:latin typeface="+mn-lt"/>
                          <a:ea typeface="+mn-ea"/>
                          <a:cs typeface="+mn-cs"/>
                        </a:rPr>
                        <a:t> </a:t>
                      </a:r>
                      <a:r>
                        <a:rPr kumimoji="0" lang="en-GB" sz="1800" b="0" i="1" u="none" strike="noStrike" kern="1200" cap="none" spc="0" normalizeH="0" baseline="0" noProof="0" dirty="0">
                          <a:ln>
                            <a:noFill/>
                          </a:ln>
                          <a:solidFill>
                            <a:prstClr val="black"/>
                          </a:solidFill>
                          <a:effectLst/>
                          <a:uLnTx/>
                          <a:uFillTx/>
                          <a:latin typeface="+mn-lt"/>
                          <a:ea typeface="+mn-ea"/>
                          <a:cs typeface="+mn-cs"/>
                        </a:rPr>
                        <a:t>(PTK)</a:t>
                      </a:r>
                    </a:p>
                  </a:txBody>
                  <a:tcPr anchor="ctr">
                    <a:solidFill>
                      <a:schemeClr val="accent3">
                        <a:lumMod val="20000"/>
                        <a:lumOff val="80000"/>
                      </a:schemeClr>
                    </a:solidFill>
                  </a:tcPr>
                </a:tc>
                <a:tc>
                  <a:txBody>
                    <a:bodyPr/>
                    <a:lstStyle/>
                    <a:p>
                      <a:pPr algn="ctr"/>
                      <a:endParaRPr lang="en-GB" sz="1800" dirty="0"/>
                    </a:p>
                  </a:txBody>
                  <a:tcPr anchor="ctr">
                    <a:noFill/>
                  </a:tcPr>
                </a:tc>
                <a:extLst>
                  <a:ext uri="{0D108BD9-81ED-4DB2-BD59-A6C34878D82A}">
                    <a16:rowId xmlns:a16="http://schemas.microsoft.com/office/drawing/2014/main" val="10004"/>
                  </a:ext>
                </a:extLst>
              </a:tr>
            </a:tbl>
          </a:graphicData>
        </a:graphic>
      </p:graphicFrame>
      <p:sp>
        <p:nvSpPr>
          <p:cNvPr id="51" name="CasellaDiTesto 50"/>
          <p:cNvSpPr txBox="1"/>
          <p:nvPr/>
        </p:nvSpPr>
        <p:spPr>
          <a:xfrm>
            <a:off x="527051" y="6196201"/>
            <a:ext cx="7769627" cy="307777"/>
          </a:xfrm>
          <a:prstGeom prst="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Reference: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Walton</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D.,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Reed</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C., Macagno,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F</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Argumentation</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schemes</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Cambridge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University</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Press</a:t>
            </a:r>
            <a:r>
              <a:rPr kumimoji="0" lang="en-GB" sz="1400" b="0" i="1" u="none" strike="noStrike" kern="1200" cap="none" spc="0" normalizeH="0" baseline="0" noProof="0" dirty="0">
                <a:ln>
                  <a:noFill/>
                </a:ln>
                <a:solidFill>
                  <a:srgbClr val="000000"/>
                </a:solidFill>
                <a:effectLst/>
                <a:uLnTx/>
                <a:uFillTx/>
                <a:latin typeface="Corbel" panose="020B0503020204020204"/>
                <a:ea typeface="+mn-ea"/>
                <a:cs typeface="+mn-cs"/>
              </a:rPr>
              <a:t>, 2008</a:t>
            </a:r>
          </a:p>
        </p:txBody>
      </p:sp>
      <p:sp>
        <p:nvSpPr>
          <p:cNvPr id="52" name="CasellaDiTesto 51"/>
          <p:cNvSpPr txBox="1"/>
          <p:nvPr/>
        </p:nvSpPr>
        <p:spPr>
          <a:xfrm>
            <a:off x="358890" y="5991376"/>
            <a:ext cx="38985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a:t>
            </a:r>
            <a:endParaRPr kumimoji="0" lang="en-GB" sz="1800" b="1"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3" name="Rettangolo 42">
            <a:extLst>
              <a:ext uri="{FF2B5EF4-FFF2-40B4-BE49-F238E27FC236}">
                <a16:creationId xmlns:a16="http://schemas.microsoft.com/office/drawing/2014/main" id="{8B0997E7-064F-C783-F668-8BF8A9A02395}"/>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cxnSp>
        <p:nvCxnSpPr>
          <p:cNvPr id="4" name="Connettore 2 32">
            <a:extLst>
              <a:ext uri="{FF2B5EF4-FFF2-40B4-BE49-F238E27FC236}">
                <a16:creationId xmlns:a16="http://schemas.microsoft.com/office/drawing/2014/main" id="{5B306AA1-C78E-F083-5A0F-79F694272DCA}"/>
              </a:ext>
            </a:extLst>
          </p:cNvPr>
          <p:cNvCxnSpPr/>
          <p:nvPr/>
        </p:nvCxnSpPr>
        <p:spPr>
          <a:xfrm flipH="1">
            <a:off x="7873475" y="2671355"/>
            <a:ext cx="683972" cy="18898"/>
          </a:xfrm>
          <a:prstGeom prst="straightConnector1">
            <a:avLst/>
          </a:prstGeom>
          <a:ln w="730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 name="CasellaDiTesto 33">
            <a:extLst>
              <a:ext uri="{FF2B5EF4-FFF2-40B4-BE49-F238E27FC236}">
                <a16:creationId xmlns:a16="http://schemas.microsoft.com/office/drawing/2014/main" id="{B892B4FD-2B76-FE24-EB97-F1F63FFF853B}"/>
              </a:ext>
            </a:extLst>
          </p:cNvPr>
          <p:cNvSpPr txBox="1"/>
          <p:nvPr/>
        </p:nvSpPr>
        <p:spPr>
          <a:xfrm>
            <a:off x="8557447" y="2302023"/>
            <a:ext cx="1949065" cy="738664"/>
          </a:xfrm>
          <a:prstGeom prst="rect">
            <a:avLst/>
          </a:prstGeom>
          <a:solidFill>
            <a:schemeClr val="accent3">
              <a:lumMod val="20000"/>
              <a:lumOff val="80000"/>
            </a:schemeClr>
          </a:solidFill>
          <a:ln>
            <a:solidFill>
              <a:schemeClr val="accent3"/>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Corbel" panose="020B0503020204020204"/>
                <a:ea typeface="+mn-ea"/>
                <a:cs typeface="+mn-cs"/>
              </a:rPr>
              <a:t>We tried TL </a:t>
            </a:r>
            <a:r>
              <a:rPr kumimoji="0" lang="en-GB" sz="1400" b="0" i="1" u="none" strike="noStrike" kern="1200" cap="none" spc="0" normalizeH="0" baseline="0" noProof="0">
                <a:ln>
                  <a:noFill/>
                </a:ln>
                <a:solidFill>
                  <a:srgbClr val="000000"/>
                </a:solidFill>
                <a:effectLst/>
                <a:uLnTx/>
                <a:uFillTx/>
                <a:latin typeface="Corbel" panose="020B0503020204020204"/>
                <a:ea typeface="+mn-ea"/>
                <a:cs typeface="+mn-cs"/>
              </a:rPr>
              <a:t>with the most balanced </a:t>
            </a:r>
            <a:r>
              <a:rPr kumimoji="0" lang="en-GB" sz="1400" b="0" i="1" u="none" strike="noStrike" kern="1200" cap="none" spc="0" normalizeH="0" baseline="0" noProof="0" dirty="0">
                <a:ln>
                  <a:noFill/>
                </a:ln>
                <a:solidFill>
                  <a:srgbClr val="000000"/>
                </a:solidFill>
                <a:effectLst/>
                <a:uLnTx/>
                <a:uFillTx/>
                <a:latin typeface="Corbel" panose="020B0503020204020204"/>
                <a:ea typeface="+mn-ea"/>
                <a:cs typeface="+mn-cs"/>
              </a:rPr>
              <a:t>granularity</a:t>
            </a:r>
          </a:p>
        </p:txBody>
      </p:sp>
      <p:sp>
        <p:nvSpPr>
          <p:cNvPr id="6" name="Rettangolo arrotondato 34">
            <a:extLst>
              <a:ext uri="{FF2B5EF4-FFF2-40B4-BE49-F238E27FC236}">
                <a16:creationId xmlns:a16="http://schemas.microsoft.com/office/drawing/2014/main" id="{EB2493E8-6BFB-8C46-23B0-F1DBD1427B88}"/>
              </a:ext>
            </a:extLst>
          </p:cNvPr>
          <p:cNvSpPr/>
          <p:nvPr/>
        </p:nvSpPr>
        <p:spPr>
          <a:xfrm flipH="1" flipV="1">
            <a:off x="6896472" y="2132855"/>
            <a:ext cx="957700" cy="907832"/>
          </a:xfrm>
          <a:prstGeom prst="roundRect">
            <a:avLst/>
          </a:prstGeom>
          <a:solidFill>
            <a:schemeClr val="accent3">
              <a:lumMod val="20000"/>
              <a:lumOff val="80000"/>
              <a:alpha val="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84853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27051" y="473531"/>
            <a:ext cx="10140303" cy="648071"/>
          </a:xfrm>
        </p:spPr>
        <p:txBody>
          <a:bodyPr/>
          <a:lstStyle/>
          <a:p>
            <a:r>
              <a:rPr lang="en-GB" dirty="0"/>
              <a:t>Detecting argumentative Support and Opposition</a:t>
            </a:r>
          </a:p>
        </p:txBody>
      </p:sp>
      <p:sp>
        <p:nvSpPr>
          <p:cNvPr id="31" name="Segnaposto testo 2"/>
          <p:cNvSpPr>
            <a:spLocks noGrp="1"/>
          </p:cNvSpPr>
          <p:nvPr>
            <p:ph type="body" sz="quarter" idx="11"/>
          </p:nvPr>
        </p:nvSpPr>
        <p:spPr>
          <a:xfrm>
            <a:off x="527051" y="2260099"/>
            <a:ext cx="9853109" cy="2126760"/>
          </a:xfrm>
        </p:spPr>
        <p:txBody>
          <a:bodyPr/>
          <a:lstStyle/>
          <a:p>
            <a:r>
              <a:rPr lang="en-GB" dirty="0"/>
              <a:t>NLP methods can detect </a:t>
            </a:r>
            <a:r>
              <a:rPr lang="en-GB" b="1" u="sng" dirty="0"/>
              <a:t>argumentative structures of support and opposition</a:t>
            </a:r>
            <a:r>
              <a:rPr lang="en-GB" dirty="0"/>
              <a:t>.</a:t>
            </a:r>
          </a:p>
          <a:p>
            <a:endParaRPr lang="en-GB" dirty="0"/>
          </a:p>
          <a:p>
            <a:r>
              <a:rPr lang="en-GB" dirty="0"/>
              <a:t>This is relevant for </a:t>
            </a:r>
            <a:r>
              <a:rPr lang="en-GB" b="1" u="sng" dirty="0"/>
              <a:t>argumentation</a:t>
            </a:r>
            <a:r>
              <a:rPr lang="en-GB" dirty="0"/>
              <a:t>.</a:t>
            </a:r>
          </a:p>
        </p:txBody>
      </p:sp>
      <p:sp>
        <p:nvSpPr>
          <p:cNvPr id="10" name="Rettangolo 42">
            <a:extLst>
              <a:ext uri="{FF2B5EF4-FFF2-40B4-BE49-F238E27FC236}">
                <a16:creationId xmlns:a16="http://schemas.microsoft.com/office/drawing/2014/main" id="{6572CE2E-A916-880D-7422-6CC4FAF1F302}"/>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7664CBBD-2946-E40F-CBFA-B5793EF5FDD9}"/>
              </a:ext>
            </a:extLst>
          </p:cNvPr>
          <p:cNvSpPr txBox="1"/>
          <p:nvPr/>
        </p:nvSpPr>
        <p:spPr>
          <a:xfrm>
            <a:off x="520726" y="5756519"/>
            <a:ext cx="7335663" cy="600164"/>
          </a:xfrm>
          <a:prstGeom prst="rect">
            <a:avLst/>
          </a:prstGeom>
          <a:solidFill>
            <a:schemeClr val="bg2">
              <a:lumMod val="20000"/>
              <a:lumOff val="80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Classifying </a:t>
            </a:r>
            <a:r>
              <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rPr>
              <a:t>argumentative support </a:t>
            </a: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and </a:t>
            </a:r>
            <a:r>
              <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rPr>
              <a:t>argumentative opposition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(Liga and Palmirani 2020, “</a:t>
            </a:r>
            <a:r>
              <a:rPr kumimoji="0" lang="en-GB" sz="1100" b="0" i="0" u="none" strike="noStrike" kern="1200" cap="none" spc="0" normalizeH="0" baseline="0" noProof="0" dirty="0">
                <a:ln>
                  <a:noFill/>
                </a:ln>
                <a:solidFill>
                  <a:srgbClr val="660099"/>
                </a:solidFill>
                <a:effectLst/>
                <a:uLnTx/>
                <a:uFillTx/>
                <a:latin typeface="Arial" panose="020B0604020202020204" pitchFamily="34" charset="0"/>
                <a:ea typeface="+mn-ea"/>
                <a:cs typeface="+mn-cs"/>
                <a:hlinkClick r:id="rId3"/>
              </a:rPr>
              <a:t>Transfer Learning with Sentence Embeddings for Argumentative Evidence Classification</a:t>
            </a: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1571201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7856389" y="1083732"/>
            <a:ext cx="3507654" cy="4690534"/>
          </a:xfrm>
        </p:spPr>
        <p:txBody>
          <a:bodyPr vert="horz" lIns="91440" tIns="45720" rIns="91440" bIns="45720" rtlCol="0" anchor="ctr">
            <a:normAutofit/>
          </a:bodyPr>
          <a:lstStyle/>
          <a:p>
            <a:pPr marL="0" indent="0">
              <a:buNone/>
            </a:pPr>
            <a:r>
              <a:rPr lang="en-US" sz="2800" b="1" spc="-100" dirty="0">
                <a:solidFill>
                  <a:schemeClr val="tx1">
                    <a:lumMod val="75000"/>
                    <a:lumOff val="25000"/>
                  </a:schemeClr>
                </a:solidFill>
              </a:rPr>
              <a:t>Case study 2</a:t>
            </a:r>
          </a:p>
          <a:p>
            <a:pPr marL="0" indent="0">
              <a:buNone/>
            </a:pPr>
            <a:r>
              <a:rPr lang="en-LU" sz="2400" dirty="0"/>
              <a:t>Argumentative components</a:t>
            </a:r>
          </a:p>
        </p:txBody>
      </p:sp>
      <p:sp>
        <p:nvSpPr>
          <p:cNvPr id="2" name="Rettangolo 42">
            <a:extLst>
              <a:ext uri="{FF2B5EF4-FFF2-40B4-BE49-F238E27FC236}">
                <a16:creationId xmlns:a16="http://schemas.microsoft.com/office/drawing/2014/main" id="{DCCDB0AD-4D1C-94D4-B292-91E439D76CCB}"/>
              </a:ext>
            </a:extLst>
          </p:cNvPr>
          <p:cNvSpPr/>
          <p:nvPr/>
        </p:nvSpPr>
        <p:spPr>
          <a:xfrm>
            <a:off x="-1" y="758282"/>
            <a:ext cx="3507654" cy="5330863"/>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B1B5411C-5692-5091-078A-98087E9970B0}"/>
              </a:ext>
            </a:extLst>
          </p:cNvPr>
          <p:cNvSpPr txBox="1"/>
          <p:nvPr/>
        </p:nvSpPr>
        <p:spPr>
          <a:xfrm>
            <a:off x="413726" y="5774266"/>
            <a:ext cx="7335663" cy="60016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Sequence labelling of </a:t>
            </a:r>
            <a:r>
              <a:rPr kumimoji="0" lang="en-LU" sz="1100" b="1" i="0" u="sng" strike="noStrike" kern="1200" cap="none" spc="0" normalizeH="0" baseline="0" noProof="0" dirty="0">
                <a:ln>
                  <a:noFill/>
                </a:ln>
                <a:solidFill>
                  <a:srgbClr val="000000"/>
                </a:solidFill>
                <a:effectLst/>
                <a:uLnTx/>
                <a:uFillTx/>
                <a:latin typeface="Corbel" panose="020B0503020204020204"/>
                <a:ea typeface="+mn-ea"/>
                <a:cs typeface="+mn-cs"/>
              </a:rPr>
              <a:t>argumentative premises and conclusions</a:t>
            </a: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 in text</a:t>
            </a:r>
            <a:endPar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(Liga 2020, “</a:t>
            </a:r>
            <a:r>
              <a:rPr kumimoji="0" lang="en-GB" sz="1100" b="0" i="0" u="none" strike="noStrike" kern="1200" cap="none" spc="0" normalizeH="0" baseline="0" noProof="0" dirty="0">
                <a:ln>
                  <a:noFill/>
                </a:ln>
                <a:solidFill>
                  <a:srgbClr val="000000"/>
                </a:solidFill>
                <a:effectLst/>
                <a:uLnTx/>
                <a:uFillTx/>
                <a:latin typeface="Corbel" panose="020B0503020204020204"/>
                <a:ea typeface="+mn-ea"/>
                <a:cs typeface="+mn-cs"/>
                <a:hlinkClick r:id="rId3"/>
              </a:rPr>
              <a:t>Hybrid Artificial Intelligence to Extract Patterns and Rules from Argumentative and Legal Texts</a:t>
            </a: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2381415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Argumentative Sequence Labelling</a:t>
            </a:r>
          </a:p>
        </p:txBody>
      </p:sp>
      <p:sp>
        <p:nvSpPr>
          <p:cNvPr id="3" name="Segnaposto testo 2"/>
          <p:cNvSpPr>
            <a:spLocks noGrp="1"/>
          </p:cNvSpPr>
          <p:nvPr>
            <p:ph type="body" sz="quarter" idx="11"/>
          </p:nvPr>
        </p:nvSpPr>
        <p:spPr/>
        <p:txBody>
          <a:bodyPr/>
          <a:lstStyle/>
          <a:p>
            <a:r>
              <a:rPr lang="en-GB" b="1" dirty="0"/>
              <a:t>Methods:</a:t>
            </a:r>
          </a:p>
          <a:p>
            <a:pPr marL="285750" indent="-285750">
              <a:buFont typeface="Arial" charset="0"/>
              <a:buChar char="•"/>
            </a:pPr>
            <a:r>
              <a:rPr lang="en-GB" dirty="0"/>
              <a:t>LLMs (fine-tuning)</a:t>
            </a:r>
          </a:p>
          <a:p>
            <a:endParaRPr lang="en-GB" dirty="0"/>
          </a:p>
          <a:p>
            <a:r>
              <a:rPr lang="en-GB" b="1" dirty="0"/>
              <a:t>Aims:</a:t>
            </a:r>
          </a:p>
          <a:p>
            <a:r>
              <a:rPr lang="en-GB" dirty="0"/>
              <a:t>Connecting portions of text to portions of arg. structures</a:t>
            </a:r>
          </a:p>
          <a:p>
            <a:endParaRPr lang="en-GB" dirty="0"/>
          </a:p>
          <a:p>
            <a:r>
              <a:rPr lang="en-GB" b="1" dirty="0">
                <a:latin typeface="Century Gothic" charset="0"/>
                <a:ea typeface="Century Gothic" charset="0"/>
                <a:cs typeface="Century Gothic" charset="0"/>
              </a:rPr>
              <a:t>Task:</a:t>
            </a:r>
          </a:p>
          <a:p>
            <a:r>
              <a:rPr lang="en-GB" dirty="0">
                <a:latin typeface="Century Gothic" charset="0"/>
                <a:ea typeface="Century Gothic" charset="0"/>
                <a:cs typeface="Century Gothic" charset="0"/>
              </a:rPr>
              <a:t>Sequence labelling</a:t>
            </a:r>
            <a:r>
              <a:rPr lang="en-GB" dirty="0"/>
              <a:t> task</a:t>
            </a:r>
          </a:p>
        </p:txBody>
      </p:sp>
      <p:sp>
        <p:nvSpPr>
          <p:cNvPr id="10" name="Rettangolo 42">
            <a:extLst>
              <a:ext uri="{FF2B5EF4-FFF2-40B4-BE49-F238E27FC236}">
                <a16:creationId xmlns:a16="http://schemas.microsoft.com/office/drawing/2014/main" id="{8199147B-56FF-E63D-F4EC-B7CDACFBAF40}"/>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03769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Argumentative Sequence Labelling</a:t>
            </a:r>
          </a:p>
        </p:txBody>
      </p:sp>
      <p:sp>
        <p:nvSpPr>
          <p:cNvPr id="3" name="Segnaposto testo 2"/>
          <p:cNvSpPr>
            <a:spLocks noGrp="1"/>
          </p:cNvSpPr>
          <p:nvPr>
            <p:ph type="body" sz="quarter" idx="11"/>
          </p:nvPr>
        </p:nvSpPr>
        <p:spPr>
          <a:xfrm>
            <a:off x="527052" y="1412875"/>
            <a:ext cx="10055406" cy="4464397"/>
          </a:xfrm>
        </p:spPr>
        <p:txBody>
          <a:bodyPr/>
          <a:lstStyle/>
          <a:p>
            <a:pPr algn="ctr"/>
            <a:r>
              <a:rPr lang="it-IT" sz="2400" b="1" dirty="0" err="1">
                <a:latin typeface="Century Gothic" charset="0"/>
                <a:ea typeface="Century Gothic" charset="0"/>
                <a:cs typeface="Century Gothic" charset="0"/>
              </a:rPr>
              <a:t>Dataset</a:t>
            </a:r>
            <a:r>
              <a:rPr lang="it-IT" sz="2400" b="1" dirty="0">
                <a:latin typeface="Century Gothic" charset="0"/>
                <a:ea typeface="Century Gothic" charset="0"/>
                <a:cs typeface="Century Gothic" charset="0"/>
              </a:rPr>
              <a:t>:</a:t>
            </a:r>
          </a:p>
          <a:p>
            <a:pPr algn="ctr"/>
            <a:endParaRPr lang="en-GB" b="1" dirty="0"/>
          </a:p>
          <a:p>
            <a:pPr algn="ctr"/>
            <a:r>
              <a:rPr lang="en-GB" b="1" dirty="0"/>
              <a:t>The “Essay corpus” (Stab and </a:t>
            </a:r>
            <a:r>
              <a:rPr lang="en-GB" b="1" dirty="0" err="1"/>
              <a:t>Gurevych</a:t>
            </a:r>
            <a:r>
              <a:rPr lang="en-GB" b="1" dirty="0"/>
              <a:t>, 2017)</a:t>
            </a:r>
          </a:p>
          <a:p>
            <a:endParaRPr lang="en-GB" dirty="0"/>
          </a:p>
          <a:p>
            <a:r>
              <a:rPr lang="en-GB" dirty="0"/>
              <a:t>This corpus is composed of </a:t>
            </a:r>
            <a:r>
              <a:rPr lang="en-GB" u="sng" dirty="0"/>
              <a:t>402 persuasive essays </a:t>
            </a:r>
            <a:r>
              <a:rPr lang="en-GB" dirty="0"/>
              <a:t>written by students.</a:t>
            </a:r>
          </a:p>
          <a:p>
            <a:endParaRPr lang="en-GB" dirty="0"/>
          </a:p>
          <a:p>
            <a:r>
              <a:rPr lang="en-GB" dirty="0"/>
              <a:t>In the corpus we can find </a:t>
            </a:r>
            <a:r>
              <a:rPr lang="en-GB" u="sng" dirty="0"/>
              <a:t>premises</a:t>
            </a:r>
            <a:r>
              <a:rPr lang="en-GB" dirty="0"/>
              <a:t>, </a:t>
            </a:r>
            <a:r>
              <a:rPr lang="en-GB" u="sng" dirty="0"/>
              <a:t>claims</a:t>
            </a:r>
            <a:r>
              <a:rPr lang="en-GB" dirty="0"/>
              <a:t> and </a:t>
            </a:r>
            <a:r>
              <a:rPr lang="en-GB" u="sng" dirty="0"/>
              <a:t>major claims</a:t>
            </a:r>
            <a:r>
              <a:rPr lang="en-GB" dirty="0"/>
              <a:t> (all the other sequence of text are considered </a:t>
            </a:r>
            <a:r>
              <a:rPr lang="en-GB" u="sng" dirty="0"/>
              <a:t>non-argumentative</a:t>
            </a:r>
            <a:r>
              <a:rPr lang="en-GB" dirty="0"/>
              <a:t>).</a:t>
            </a:r>
          </a:p>
        </p:txBody>
      </p:sp>
      <p:sp>
        <p:nvSpPr>
          <p:cNvPr id="10" name="Rettangolo 42">
            <a:extLst>
              <a:ext uri="{FF2B5EF4-FFF2-40B4-BE49-F238E27FC236}">
                <a16:creationId xmlns:a16="http://schemas.microsoft.com/office/drawing/2014/main" id="{EE37D081-E4E5-C29C-EDDD-2C2E8380A875}"/>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6887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uppo 30"/>
          <p:cNvGrpSpPr/>
          <p:nvPr/>
        </p:nvGrpSpPr>
        <p:grpSpPr>
          <a:xfrm>
            <a:off x="1991544" y="2923348"/>
            <a:ext cx="6273209" cy="2135393"/>
            <a:chOff x="2603289" y="3057455"/>
            <a:chExt cx="6273209" cy="2135393"/>
          </a:xfrm>
        </p:grpSpPr>
        <p:sp>
          <p:nvSpPr>
            <p:cNvPr id="33" name="Sottotitolo 4"/>
            <p:cNvSpPr txBox="1">
              <a:spLocks/>
            </p:cNvSpPr>
            <p:nvPr/>
          </p:nvSpPr>
          <p:spPr>
            <a:xfrm>
              <a:off x="2603289" y="3057455"/>
              <a:ext cx="6273209" cy="1935271"/>
            </a:xfrm>
            <a:prstGeom prst="rect">
              <a:avLst/>
            </a:prstGeom>
            <a:noFill/>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President Mario Draghi knows</a:t>
              </a:r>
            </a:p>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the rules of     EU</a:t>
              </a:r>
            </a:p>
          </p:txBody>
        </p:sp>
        <p:sp>
          <p:nvSpPr>
            <p:cNvPr id="34" name="Rettangolo arrotondato 33"/>
            <p:cNvSpPr/>
            <p:nvPr/>
          </p:nvSpPr>
          <p:spPr>
            <a:xfrm>
              <a:off x="2809933" y="3304130"/>
              <a:ext cx="1947364" cy="817433"/>
            </a:xfrm>
            <a:prstGeom prst="roundRect">
              <a:avLst/>
            </a:prstGeom>
            <a:solidFill>
              <a:schemeClr val="bg1">
                <a:lumMod val="8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35" name="Rettangolo arrotondato 34"/>
            <p:cNvSpPr/>
            <p:nvPr/>
          </p:nvSpPr>
          <p:spPr>
            <a:xfrm>
              <a:off x="4805916" y="3306661"/>
              <a:ext cx="2424224" cy="817433"/>
            </a:xfrm>
            <a:prstGeom prst="roundRect">
              <a:avLst/>
            </a:prstGeom>
            <a:solidFill>
              <a:schemeClr val="accent5">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PERSON</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6" name="Rettangolo arrotondato 35"/>
            <p:cNvSpPr/>
            <p:nvPr/>
          </p:nvSpPr>
          <p:spPr>
            <a:xfrm>
              <a:off x="7278758" y="3304130"/>
              <a:ext cx="1133140" cy="817433"/>
            </a:xfrm>
            <a:prstGeom prst="roundRect">
              <a:avLst/>
            </a:prstGeom>
            <a:solidFill>
              <a:schemeClr val="bg1">
                <a:lumMod val="8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37" name="Rettangolo arrotondato 36"/>
            <p:cNvSpPr/>
            <p:nvPr/>
          </p:nvSpPr>
          <p:spPr>
            <a:xfrm>
              <a:off x="4050756" y="4368238"/>
              <a:ext cx="733895" cy="817433"/>
            </a:xfrm>
            <a:prstGeom prst="roundRect">
              <a:avLst/>
            </a:prstGeom>
            <a:solidFill>
              <a:schemeClr val="bg1">
                <a:lumMod val="8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38" name="Rettangolo arrotondato 37"/>
            <p:cNvSpPr/>
            <p:nvPr/>
          </p:nvSpPr>
          <p:spPr>
            <a:xfrm>
              <a:off x="4827181" y="4368238"/>
              <a:ext cx="984427" cy="817433"/>
            </a:xfrm>
            <a:prstGeom prst="roundRect">
              <a:avLst/>
            </a:prstGeom>
            <a:solidFill>
              <a:schemeClr val="bg1">
                <a:lumMod val="8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39" name="Rettangolo arrotondato 38"/>
            <p:cNvSpPr/>
            <p:nvPr/>
          </p:nvSpPr>
          <p:spPr>
            <a:xfrm>
              <a:off x="5854139" y="4375415"/>
              <a:ext cx="440336" cy="817433"/>
            </a:xfrm>
            <a:prstGeom prst="roundRect">
              <a:avLst/>
            </a:prstGeom>
            <a:solidFill>
              <a:schemeClr val="bg1">
                <a:lumMod val="8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40" name="Rettangolo arrotondato 39"/>
            <p:cNvSpPr/>
            <p:nvPr/>
          </p:nvSpPr>
          <p:spPr>
            <a:xfrm>
              <a:off x="6339980" y="4370299"/>
              <a:ext cx="1559496" cy="817433"/>
            </a:xfrm>
            <a:prstGeom prst="roundRect">
              <a:avLst/>
            </a:prstGeom>
            <a:solidFill>
              <a:schemeClr val="accent3">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ORGANISATION</a:t>
              </a:r>
            </a:p>
          </p:txBody>
        </p:sp>
      </p:grpSp>
      <p:sp>
        <p:nvSpPr>
          <p:cNvPr id="2" name="Segnaposto testo 1"/>
          <p:cNvSpPr>
            <a:spLocks noGrp="1"/>
          </p:cNvSpPr>
          <p:nvPr>
            <p:ph type="body" sz="quarter" idx="10"/>
          </p:nvPr>
        </p:nvSpPr>
        <p:spPr/>
        <p:txBody>
          <a:bodyPr/>
          <a:lstStyle/>
          <a:p>
            <a:r>
              <a:rPr lang="en-GB" dirty="0"/>
              <a:t>Argumentative Sequence Labelling</a:t>
            </a:r>
          </a:p>
        </p:txBody>
      </p:sp>
      <p:sp>
        <p:nvSpPr>
          <p:cNvPr id="3" name="Segnaposto testo 2"/>
          <p:cNvSpPr>
            <a:spLocks noGrp="1"/>
          </p:cNvSpPr>
          <p:nvPr>
            <p:ph type="body" sz="quarter" idx="11"/>
          </p:nvPr>
        </p:nvSpPr>
        <p:spPr>
          <a:xfrm>
            <a:off x="527051" y="1412876"/>
            <a:ext cx="11233149" cy="1259152"/>
          </a:xfrm>
        </p:spPr>
        <p:txBody>
          <a:bodyPr/>
          <a:lstStyle/>
          <a:p>
            <a:endParaRPr lang="en-GB" b="1" dirty="0">
              <a:latin typeface="Century Gothic" charset="0"/>
              <a:ea typeface="Century Gothic" charset="0"/>
              <a:cs typeface="Century Gothic" charset="0"/>
            </a:endParaRPr>
          </a:p>
          <a:p>
            <a:r>
              <a:rPr lang="en-GB" b="1" dirty="0">
                <a:latin typeface="Century Gothic" charset="0"/>
                <a:ea typeface="Century Gothic" charset="0"/>
                <a:cs typeface="Century Gothic" charset="0"/>
              </a:rPr>
              <a:t>Sequence Labelling means:</a:t>
            </a:r>
            <a:endParaRPr lang="en-GB" dirty="0">
              <a:latin typeface="Century Gothic" charset="0"/>
              <a:ea typeface="Century Gothic" charset="0"/>
              <a:cs typeface="Century Gothic" charset="0"/>
            </a:endParaRPr>
          </a:p>
          <a:p>
            <a:r>
              <a:rPr lang="en-GB" dirty="0">
                <a:latin typeface="Century Gothic" charset="0"/>
                <a:ea typeface="Century Gothic" charset="0"/>
                <a:cs typeface="Century Gothic" charset="0"/>
              </a:rPr>
              <a:t>Labelling sequences of words (the same process used by NER classifiers)</a:t>
            </a:r>
          </a:p>
        </p:txBody>
      </p:sp>
      <p:sp>
        <p:nvSpPr>
          <p:cNvPr id="10" name="Rettangolo 42">
            <a:extLst>
              <a:ext uri="{FF2B5EF4-FFF2-40B4-BE49-F238E27FC236}">
                <a16:creationId xmlns:a16="http://schemas.microsoft.com/office/drawing/2014/main" id="{6A76EECF-D45C-6E1C-138C-1E5FB130A30D}"/>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5762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Argumentative Sequence Labelling</a:t>
            </a:r>
          </a:p>
        </p:txBody>
      </p:sp>
      <p:sp>
        <p:nvSpPr>
          <p:cNvPr id="3" name="Segnaposto testo 2"/>
          <p:cNvSpPr>
            <a:spLocks noGrp="1"/>
          </p:cNvSpPr>
          <p:nvPr>
            <p:ph type="body" sz="quarter" idx="11"/>
          </p:nvPr>
        </p:nvSpPr>
        <p:spPr>
          <a:xfrm>
            <a:off x="527051" y="1412876"/>
            <a:ext cx="11233149" cy="1496738"/>
          </a:xfrm>
        </p:spPr>
        <p:txBody>
          <a:bodyPr/>
          <a:lstStyle/>
          <a:p>
            <a:r>
              <a:rPr lang="it-IT" b="1" dirty="0">
                <a:latin typeface="Century Gothic" charset="0"/>
                <a:ea typeface="Century Gothic" charset="0"/>
                <a:cs typeface="Century Gothic" charset="0"/>
              </a:rPr>
              <a:t>BIO format</a:t>
            </a:r>
            <a:endParaRPr lang="en-GB" dirty="0">
              <a:latin typeface="Century Gothic" charset="0"/>
              <a:ea typeface="Century Gothic" charset="0"/>
              <a:cs typeface="Century Gothic" charset="0"/>
            </a:endParaRPr>
          </a:p>
          <a:p>
            <a:r>
              <a:rPr lang="en-GB" dirty="0">
                <a:latin typeface="Century Gothic" charset="0"/>
                <a:ea typeface="Century Gothic" charset="0"/>
                <a:cs typeface="Century Gothic" charset="0"/>
              </a:rPr>
              <a:t>(Beginning, Inner, Outer)</a:t>
            </a:r>
          </a:p>
        </p:txBody>
      </p:sp>
      <p:grpSp>
        <p:nvGrpSpPr>
          <p:cNvPr id="66" name="Gruppo 65"/>
          <p:cNvGrpSpPr/>
          <p:nvPr/>
        </p:nvGrpSpPr>
        <p:grpSpPr>
          <a:xfrm>
            <a:off x="4309102" y="2096718"/>
            <a:ext cx="6273209" cy="3580923"/>
            <a:chOff x="2603289" y="2378854"/>
            <a:chExt cx="6273209" cy="3580923"/>
          </a:xfrm>
        </p:grpSpPr>
        <p:grpSp>
          <p:nvGrpSpPr>
            <p:cNvPr id="67" name="Gruppo 66"/>
            <p:cNvGrpSpPr/>
            <p:nvPr/>
          </p:nvGrpSpPr>
          <p:grpSpPr>
            <a:xfrm>
              <a:off x="3887115" y="2378854"/>
              <a:ext cx="3605982" cy="3580923"/>
              <a:chOff x="3887115" y="2378854"/>
              <a:chExt cx="3605982" cy="3580923"/>
            </a:xfrm>
          </p:grpSpPr>
          <p:sp>
            <p:nvSpPr>
              <p:cNvPr id="69" name="Rettangolo arrotondato 68"/>
              <p:cNvSpPr/>
              <p:nvPr/>
            </p:nvSpPr>
            <p:spPr>
              <a:xfrm>
                <a:off x="5020255" y="3304131"/>
                <a:ext cx="1291083"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I-PER</a:t>
                </a:r>
              </a:p>
            </p:txBody>
          </p:sp>
          <p:sp>
            <p:nvSpPr>
              <p:cNvPr id="70" name="Rettangolo arrotondato 69"/>
              <p:cNvSpPr/>
              <p:nvPr/>
            </p:nvSpPr>
            <p:spPr>
              <a:xfrm>
                <a:off x="3887115" y="3306661"/>
                <a:ext cx="1084521" cy="817433"/>
              </a:xfrm>
              <a:prstGeom prst="roundRect">
                <a:avLst/>
              </a:prstGeom>
              <a:solidFill>
                <a:schemeClr val="accent1">
                  <a:lumMod val="7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B-PER</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71" name="Rettangolo arrotondato 70"/>
              <p:cNvSpPr/>
              <p:nvPr/>
            </p:nvSpPr>
            <p:spPr>
              <a:xfrm>
                <a:off x="6359957" y="3304130"/>
                <a:ext cx="1133140"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72" name="Rettangolo arrotondato 71"/>
              <p:cNvSpPr/>
              <p:nvPr/>
            </p:nvSpPr>
            <p:spPr>
              <a:xfrm>
                <a:off x="4220876" y="4368238"/>
                <a:ext cx="733895"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73" name="Rettangolo arrotondato 72"/>
              <p:cNvSpPr/>
              <p:nvPr/>
            </p:nvSpPr>
            <p:spPr>
              <a:xfrm>
                <a:off x="4997301" y="4368238"/>
                <a:ext cx="984427"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74" name="Rettangolo arrotondato 73"/>
              <p:cNvSpPr/>
              <p:nvPr/>
            </p:nvSpPr>
            <p:spPr>
              <a:xfrm>
                <a:off x="6024259" y="4375415"/>
                <a:ext cx="440336"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75" name="Rettangolo arrotondato 74"/>
              <p:cNvSpPr/>
              <p:nvPr/>
            </p:nvSpPr>
            <p:spPr>
              <a:xfrm>
                <a:off x="6510100" y="4370299"/>
                <a:ext cx="827721" cy="817433"/>
              </a:xfrm>
              <a:prstGeom prst="roundRect">
                <a:avLst/>
              </a:prstGeom>
              <a:solidFill>
                <a:schemeClr val="accent3">
                  <a:lumMod val="75000"/>
                  <a:alpha val="5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B-ORG</a:t>
                </a:r>
              </a:p>
            </p:txBody>
          </p:sp>
          <p:grpSp>
            <p:nvGrpSpPr>
              <p:cNvPr id="76" name="Gruppo 75"/>
              <p:cNvGrpSpPr/>
              <p:nvPr/>
            </p:nvGrpSpPr>
            <p:grpSpPr>
              <a:xfrm>
                <a:off x="4245743" y="2378854"/>
                <a:ext cx="309700" cy="875743"/>
                <a:chOff x="5164544" y="2378854"/>
                <a:chExt cx="309700" cy="875743"/>
              </a:xfrm>
            </p:grpSpPr>
            <p:sp>
              <p:nvSpPr>
                <p:cNvPr id="83" name="CasellaDiTesto 82"/>
                <p:cNvSpPr txBox="1"/>
                <p:nvPr/>
              </p:nvSpPr>
              <p:spPr>
                <a:xfrm>
                  <a:off x="5164544" y="2378854"/>
                  <a:ext cx="309700" cy="369332"/>
                </a:xfrm>
                <a:prstGeom prst="rect">
                  <a:avLst/>
                </a:prstGeom>
                <a:no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B</a:t>
                  </a:r>
                </a:p>
              </p:txBody>
            </p:sp>
            <p:cxnSp>
              <p:nvCxnSpPr>
                <p:cNvPr id="84" name="Connettore 2 83"/>
                <p:cNvCxnSpPr>
                  <a:stCxn id="67" idx="2"/>
                </p:cNvCxnSpPr>
                <p:nvPr/>
              </p:nvCxnSpPr>
              <p:spPr>
                <a:xfrm flipH="1">
                  <a:off x="5316279" y="2748186"/>
                  <a:ext cx="3115" cy="5064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Gruppo 76"/>
              <p:cNvGrpSpPr/>
              <p:nvPr/>
            </p:nvGrpSpPr>
            <p:grpSpPr>
              <a:xfrm>
                <a:off x="5526484" y="2395403"/>
                <a:ext cx="242374" cy="874590"/>
                <a:chOff x="6445285" y="2395403"/>
                <a:chExt cx="242374" cy="874590"/>
              </a:xfrm>
            </p:grpSpPr>
            <p:sp>
              <p:nvSpPr>
                <p:cNvPr id="81" name="CasellaDiTesto 80"/>
                <p:cNvSpPr txBox="1"/>
                <p:nvPr/>
              </p:nvSpPr>
              <p:spPr>
                <a:xfrm>
                  <a:off x="6445285" y="2395403"/>
                  <a:ext cx="242374" cy="369332"/>
                </a:xfrm>
                <a:prstGeom prst="rect">
                  <a:avLst/>
                </a:prstGeom>
                <a:no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I</a:t>
                  </a:r>
                </a:p>
              </p:txBody>
            </p:sp>
            <p:cxnSp>
              <p:nvCxnSpPr>
                <p:cNvPr id="82" name="Connettore 2 81"/>
                <p:cNvCxnSpPr/>
                <p:nvPr/>
              </p:nvCxnSpPr>
              <p:spPr>
                <a:xfrm flipH="1">
                  <a:off x="6563357" y="2763582"/>
                  <a:ext cx="3115" cy="5064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uppo 77"/>
              <p:cNvGrpSpPr/>
              <p:nvPr/>
            </p:nvGrpSpPr>
            <p:grpSpPr>
              <a:xfrm>
                <a:off x="6720709" y="5192678"/>
                <a:ext cx="309700" cy="767099"/>
                <a:chOff x="6705225" y="5441415"/>
                <a:chExt cx="309700" cy="767099"/>
              </a:xfrm>
            </p:grpSpPr>
            <p:sp>
              <p:nvSpPr>
                <p:cNvPr id="79" name="CasellaDiTesto 78"/>
                <p:cNvSpPr txBox="1"/>
                <p:nvPr/>
              </p:nvSpPr>
              <p:spPr>
                <a:xfrm>
                  <a:off x="6705225" y="5839182"/>
                  <a:ext cx="309700" cy="369332"/>
                </a:xfrm>
                <a:prstGeom prst="rect">
                  <a:avLst/>
                </a:prstGeom>
                <a:no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B</a:t>
                  </a:r>
                </a:p>
              </p:txBody>
            </p:sp>
            <p:cxnSp>
              <p:nvCxnSpPr>
                <p:cNvPr id="80" name="Connettore 2 79"/>
                <p:cNvCxnSpPr/>
                <p:nvPr/>
              </p:nvCxnSpPr>
              <p:spPr>
                <a:xfrm flipV="1">
                  <a:off x="6865002" y="5441415"/>
                  <a:ext cx="1" cy="4027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8" name="Sottotitolo 4"/>
            <p:cNvSpPr txBox="1">
              <a:spLocks/>
            </p:cNvSpPr>
            <p:nvPr/>
          </p:nvSpPr>
          <p:spPr>
            <a:xfrm>
              <a:off x="2603289" y="3057455"/>
              <a:ext cx="6273209" cy="1935271"/>
            </a:xfrm>
            <a:prstGeom prst="rect">
              <a:avLst/>
            </a:prstGeom>
            <a:noFill/>
            <a:ln w="127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Mario Draghi knows</a:t>
              </a:r>
            </a:p>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the rules of  EU</a:t>
              </a:r>
            </a:p>
          </p:txBody>
        </p:sp>
      </p:grpSp>
      <p:grpSp>
        <p:nvGrpSpPr>
          <p:cNvPr id="85" name="Gruppo 84"/>
          <p:cNvGrpSpPr/>
          <p:nvPr/>
        </p:nvGrpSpPr>
        <p:grpSpPr>
          <a:xfrm>
            <a:off x="582217" y="3076130"/>
            <a:ext cx="2182250" cy="1983793"/>
            <a:chOff x="9652922" y="2695810"/>
            <a:chExt cx="2182250" cy="1983793"/>
          </a:xfrm>
        </p:grpSpPr>
        <p:sp>
          <p:nvSpPr>
            <p:cNvPr id="86" name="Rettangolo arrotondato 85"/>
            <p:cNvSpPr/>
            <p:nvPr/>
          </p:nvSpPr>
          <p:spPr>
            <a:xfrm>
              <a:off x="9652922" y="2695810"/>
              <a:ext cx="1059596" cy="558787"/>
            </a:xfrm>
            <a:prstGeom prst="roundRect">
              <a:avLst/>
            </a:prstGeom>
            <a:solidFill>
              <a:schemeClr val="accent1">
                <a:lumMod val="75000"/>
                <a:alpha val="5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B-PER</a:t>
              </a:r>
              <a:endParaRPr kumimoji="0" lang="en-GB" sz="2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87" name="Rettangolo arrotondato 86"/>
            <p:cNvSpPr/>
            <p:nvPr/>
          </p:nvSpPr>
          <p:spPr>
            <a:xfrm>
              <a:off x="9652922" y="3366977"/>
              <a:ext cx="1059596" cy="649212"/>
            </a:xfrm>
            <a:prstGeom prst="roundRect">
              <a:avLst/>
            </a:prstGeom>
            <a:solidFill>
              <a:schemeClr val="accent1">
                <a:lumMod val="60000"/>
                <a:lumOff val="40000"/>
                <a:alpha val="5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I-PER</a:t>
              </a:r>
            </a:p>
          </p:txBody>
        </p:sp>
        <p:sp>
          <p:nvSpPr>
            <p:cNvPr id="88" name="Rettangolo arrotondato 87"/>
            <p:cNvSpPr/>
            <p:nvPr/>
          </p:nvSpPr>
          <p:spPr>
            <a:xfrm>
              <a:off x="9652922" y="4119794"/>
              <a:ext cx="2182250" cy="559809"/>
            </a:xfrm>
            <a:prstGeom prst="roundRect">
              <a:avLst/>
            </a:prstGeom>
            <a:solidFill>
              <a:schemeClr val="bg1">
                <a:lumMod val="85000"/>
                <a:alpha val="56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20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89" name="Rettangolo arrotondato 88"/>
            <p:cNvSpPr/>
            <p:nvPr/>
          </p:nvSpPr>
          <p:spPr>
            <a:xfrm>
              <a:off x="10775576" y="2695810"/>
              <a:ext cx="1059596" cy="558787"/>
            </a:xfrm>
            <a:prstGeom prst="roundRect">
              <a:avLst/>
            </a:prstGeom>
            <a:solidFill>
              <a:schemeClr val="accent3">
                <a:lumMod val="75000"/>
                <a:alpha val="55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B-ORG</a:t>
              </a:r>
              <a:endParaRPr kumimoji="0" lang="en-GB" sz="2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90" name="Rettangolo arrotondato 89"/>
            <p:cNvSpPr/>
            <p:nvPr/>
          </p:nvSpPr>
          <p:spPr>
            <a:xfrm>
              <a:off x="10775576" y="3366977"/>
              <a:ext cx="1059596" cy="649212"/>
            </a:xfrm>
            <a:prstGeom prst="roundRect">
              <a:avLst/>
            </a:prstGeom>
            <a:solidFill>
              <a:schemeClr val="accent3">
                <a:alpha val="56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I-ORG</a:t>
              </a:r>
            </a:p>
          </p:txBody>
        </p:sp>
        <p:sp>
          <p:nvSpPr>
            <p:cNvPr id="91" name="CasellaDiTesto 90"/>
            <p:cNvSpPr txBox="1"/>
            <p:nvPr/>
          </p:nvSpPr>
          <p:spPr>
            <a:xfrm>
              <a:off x="10557668" y="2786000"/>
              <a:ext cx="309700" cy="369332"/>
            </a:xfrm>
            <a:prstGeom prst="rect">
              <a:avLst/>
            </a:prstGeom>
            <a:solidFill>
              <a:schemeClr val="bg1"/>
            </a:solid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B</a:t>
              </a:r>
            </a:p>
          </p:txBody>
        </p:sp>
        <p:sp>
          <p:nvSpPr>
            <p:cNvPr id="92" name="CasellaDiTesto 91"/>
            <p:cNvSpPr txBox="1"/>
            <p:nvPr/>
          </p:nvSpPr>
          <p:spPr>
            <a:xfrm>
              <a:off x="10605173" y="3494578"/>
              <a:ext cx="242374" cy="369332"/>
            </a:xfrm>
            <a:prstGeom prst="rect">
              <a:avLst/>
            </a:prstGeom>
            <a:solidFill>
              <a:schemeClr val="bg1"/>
            </a:solid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I</a:t>
              </a:r>
            </a:p>
          </p:txBody>
        </p:sp>
      </p:grpSp>
      <p:sp>
        <p:nvSpPr>
          <p:cNvPr id="10" name="Rettangolo 42">
            <a:extLst>
              <a:ext uri="{FF2B5EF4-FFF2-40B4-BE49-F238E27FC236}">
                <a16:creationId xmlns:a16="http://schemas.microsoft.com/office/drawing/2014/main" id="{9018D101-C735-565F-FF6F-1D030C2887CA}"/>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5734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Argumentative Sequence Labelling</a:t>
            </a:r>
          </a:p>
        </p:txBody>
      </p:sp>
      <p:sp>
        <p:nvSpPr>
          <p:cNvPr id="3" name="Segnaposto testo 2"/>
          <p:cNvSpPr>
            <a:spLocks noGrp="1"/>
          </p:cNvSpPr>
          <p:nvPr>
            <p:ph type="body" sz="quarter" idx="11"/>
          </p:nvPr>
        </p:nvSpPr>
        <p:spPr>
          <a:xfrm>
            <a:off x="507749" y="1057291"/>
            <a:ext cx="11233149" cy="1191695"/>
          </a:xfrm>
        </p:spPr>
        <p:txBody>
          <a:bodyPr/>
          <a:lstStyle/>
          <a:p>
            <a:r>
              <a:rPr lang="it-IT" b="1" dirty="0">
                <a:latin typeface="Century Gothic" charset="0"/>
                <a:ea typeface="Century Gothic" charset="0"/>
                <a:cs typeface="Century Gothic" charset="0"/>
              </a:rPr>
              <a:t>BILUO format</a:t>
            </a:r>
            <a:endParaRPr lang="en-GB" b="1" dirty="0">
              <a:latin typeface="Century Gothic" charset="0"/>
              <a:ea typeface="Century Gothic" charset="0"/>
              <a:cs typeface="Century Gothic" charset="0"/>
            </a:endParaRPr>
          </a:p>
          <a:p>
            <a:r>
              <a:rPr lang="en-GB" dirty="0">
                <a:latin typeface="Century Gothic" charset="0"/>
                <a:ea typeface="Century Gothic" charset="0"/>
                <a:cs typeface="Century Gothic" charset="0"/>
              </a:rPr>
              <a:t>(Beginning, Inner, </a:t>
            </a:r>
            <a:r>
              <a:rPr lang="en-GB" b="1" dirty="0">
                <a:latin typeface="Century Gothic" charset="0"/>
                <a:ea typeface="Century Gothic" charset="0"/>
                <a:cs typeface="Century Gothic" charset="0"/>
              </a:rPr>
              <a:t>Last</a:t>
            </a:r>
            <a:r>
              <a:rPr lang="en-GB" dirty="0">
                <a:latin typeface="Century Gothic" charset="0"/>
                <a:ea typeface="Century Gothic" charset="0"/>
                <a:cs typeface="Century Gothic" charset="0"/>
              </a:rPr>
              <a:t>, </a:t>
            </a:r>
            <a:r>
              <a:rPr lang="en-GB" b="1" dirty="0">
                <a:latin typeface="Century Gothic" charset="0"/>
                <a:ea typeface="Century Gothic" charset="0"/>
                <a:cs typeface="Century Gothic" charset="0"/>
              </a:rPr>
              <a:t>Unique</a:t>
            </a:r>
            <a:r>
              <a:rPr lang="en-GB" dirty="0">
                <a:latin typeface="Century Gothic" charset="0"/>
                <a:ea typeface="Century Gothic" charset="0"/>
                <a:cs typeface="Century Gothic" charset="0"/>
              </a:rPr>
              <a:t>, Outer)</a:t>
            </a:r>
          </a:p>
        </p:txBody>
      </p:sp>
      <p:grpSp>
        <p:nvGrpSpPr>
          <p:cNvPr id="46" name="Gruppo 45"/>
          <p:cNvGrpSpPr/>
          <p:nvPr/>
        </p:nvGrpSpPr>
        <p:grpSpPr>
          <a:xfrm>
            <a:off x="642021" y="2199687"/>
            <a:ext cx="2182250" cy="3477954"/>
            <a:chOff x="9652922" y="2695810"/>
            <a:chExt cx="2182250" cy="3477954"/>
          </a:xfrm>
        </p:grpSpPr>
        <p:sp>
          <p:nvSpPr>
            <p:cNvPr id="47" name="Rettangolo arrotondato 46"/>
            <p:cNvSpPr/>
            <p:nvPr/>
          </p:nvSpPr>
          <p:spPr>
            <a:xfrm>
              <a:off x="9652922" y="2695810"/>
              <a:ext cx="1059596" cy="558787"/>
            </a:xfrm>
            <a:prstGeom prst="roundRect">
              <a:avLst/>
            </a:prstGeom>
            <a:solidFill>
              <a:schemeClr val="accent1">
                <a:lumMod val="7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B-PER</a:t>
              </a:r>
              <a:endParaRPr kumimoji="0" lang="en-GB" sz="2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8" name="Rettangolo arrotondato 47"/>
            <p:cNvSpPr/>
            <p:nvPr/>
          </p:nvSpPr>
          <p:spPr>
            <a:xfrm>
              <a:off x="9652922" y="3366977"/>
              <a:ext cx="1059596" cy="649212"/>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I-PER</a:t>
              </a:r>
            </a:p>
          </p:txBody>
        </p:sp>
        <p:sp>
          <p:nvSpPr>
            <p:cNvPr id="49" name="Rettangolo arrotondato 48"/>
            <p:cNvSpPr/>
            <p:nvPr/>
          </p:nvSpPr>
          <p:spPr>
            <a:xfrm>
              <a:off x="9652922" y="5613955"/>
              <a:ext cx="2182250" cy="559809"/>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20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50" name="Rettangolo arrotondato 49"/>
            <p:cNvSpPr/>
            <p:nvPr/>
          </p:nvSpPr>
          <p:spPr>
            <a:xfrm>
              <a:off x="10775576" y="2695810"/>
              <a:ext cx="1059596" cy="558787"/>
            </a:xfrm>
            <a:prstGeom prst="roundRect">
              <a:avLst/>
            </a:prstGeom>
            <a:solidFill>
              <a:schemeClr val="accent3">
                <a:lumMod val="7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B-ORG</a:t>
              </a:r>
              <a:endParaRPr kumimoji="0" lang="en-GB" sz="2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51" name="Rettangolo arrotondato 50"/>
            <p:cNvSpPr/>
            <p:nvPr/>
          </p:nvSpPr>
          <p:spPr>
            <a:xfrm>
              <a:off x="10775576" y="3366977"/>
              <a:ext cx="1059596" cy="649212"/>
            </a:xfrm>
            <a:prstGeom prst="roundRect">
              <a:avLst/>
            </a:prstGeom>
            <a:solidFill>
              <a:schemeClr val="accent3">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I-ORG</a:t>
              </a:r>
            </a:p>
          </p:txBody>
        </p:sp>
        <p:sp>
          <p:nvSpPr>
            <p:cNvPr id="52" name="Rettangolo arrotondato 51"/>
            <p:cNvSpPr/>
            <p:nvPr/>
          </p:nvSpPr>
          <p:spPr>
            <a:xfrm>
              <a:off x="9652922" y="4092267"/>
              <a:ext cx="1059596" cy="649212"/>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L-PER</a:t>
              </a:r>
            </a:p>
          </p:txBody>
        </p:sp>
        <p:sp>
          <p:nvSpPr>
            <p:cNvPr id="53" name="Rettangolo arrotondato 52"/>
            <p:cNvSpPr/>
            <p:nvPr/>
          </p:nvSpPr>
          <p:spPr>
            <a:xfrm>
              <a:off x="10775576" y="4092267"/>
              <a:ext cx="1059596" cy="649212"/>
            </a:xfrm>
            <a:prstGeom prst="roundRect">
              <a:avLst/>
            </a:prstGeom>
            <a:solidFill>
              <a:schemeClr val="accent3">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L-ORG</a:t>
              </a:r>
            </a:p>
          </p:txBody>
        </p:sp>
        <p:sp>
          <p:nvSpPr>
            <p:cNvPr id="54" name="Rettangolo arrotondato 53"/>
            <p:cNvSpPr/>
            <p:nvPr/>
          </p:nvSpPr>
          <p:spPr>
            <a:xfrm>
              <a:off x="9652922" y="4849445"/>
              <a:ext cx="1059596" cy="649212"/>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U-PER</a:t>
              </a:r>
            </a:p>
          </p:txBody>
        </p:sp>
        <p:sp>
          <p:nvSpPr>
            <p:cNvPr id="55" name="Rettangolo arrotondato 54"/>
            <p:cNvSpPr/>
            <p:nvPr/>
          </p:nvSpPr>
          <p:spPr>
            <a:xfrm>
              <a:off x="10775576" y="4849445"/>
              <a:ext cx="1059596" cy="649212"/>
            </a:xfrm>
            <a:prstGeom prst="roundRect">
              <a:avLst/>
            </a:prstGeom>
            <a:solidFill>
              <a:schemeClr val="accent3">
                <a:lumMod val="5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U-ORG</a:t>
              </a:r>
            </a:p>
          </p:txBody>
        </p:sp>
        <p:sp>
          <p:nvSpPr>
            <p:cNvPr id="56" name="CasellaDiTesto 55"/>
            <p:cNvSpPr txBox="1"/>
            <p:nvPr/>
          </p:nvSpPr>
          <p:spPr>
            <a:xfrm>
              <a:off x="10557668" y="2786000"/>
              <a:ext cx="309700" cy="369332"/>
            </a:xfrm>
            <a:prstGeom prst="rect">
              <a:avLst/>
            </a:prstGeom>
            <a:solidFill>
              <a:schemeClr val="bg1"/>
            </a:solid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B</a:t>
              </a:r>
            </a:p>
          </p:txBody>
        </p:sp>
        <p:sp>
          <p:nvSpPr>
            <p:cNvPr id="57" name="CasellaDiTesto 56"/>
            <p:cNvSpPr txBox="1"/>
            <p:nvPr/>
          </p:nvSpPr>
          <p:spPr>
            <a:xfrm>
              <a:off x="10605173" y="3494578"/>
              <a:ext cx="242374" cy="369332"/>
            </a:xfrm>
            <a:prstGeom prst="rect">
              <a:avLst/>
            </a:prstGeom>
            <a:solidFill>
              <a:schemeClr val="bg1"/>
            </a:solid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I</a:t>
              </a:r>
            </a:p>
          </p:txBody>
        </p:sp>
        <p:sp>
          <p:nvSpPr>
            <p:cNvPr id="58" name="CasellaDiTesto 57"/>
            <p:cNvSpPr txBox="1"/>
            <p:nvPr/>
          </p:nvSpPr>
          <p:spPr>
            <a:xfrm>
              <a:off x="10600198" y="4219197"/>
              <a:ext cx="282450" cy="369332"/>
            </a:xfrm>
            <a:prstGeom prst="rect">
              <a:avLst/>
            </a:prstGeom>
            <a:solidFill>
              <a:schemeClr val="bg1"/>
            </a:solid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L</a:t>
              </a:r>
            </a:p>
          </p:txBody>
        </p:sp>
        <p:sp>
          <p:nvSpPr>
            <p:cNvPr id="59" name="CasellaDiTesto 58"/>
            <p:cNvSpPr txBox="1"/>
            <p:nvPr/>
          </p:nvSpPr>
          <p:spPr>
            <a:xfrm>
              <a:off x="10583908" y="4927775"/>
              <a:ext cx="332142" cy="369332"/>
            </a:xfrm>
            <a:prstGeom prst="rect">
              <a:avLst/>
            </a:prstGeom>
            <a:solidFill>
              <a:schemeClr val="bg1"/>
            </a:solid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U</a:t>
              </a:r>
            </a:p>
          </p:txBody>
        </p:sp>
      </p:grpSp>
      <p:grpSp>
        <p:nvGrpSpPr>
          <p:cNvPr id="115" name="Gruppo 114"/>
          <p:cNvGrpSpPr/>
          <p:nvPr/>
        </p:nvGrpSpPr>
        <p:grpSpPr>
          <a:xfrm>
            <a:off x="4163713" y="2074660"/>
            <a:ext cx="6273209" cy="3731959"/>
            <a:chOff x="2603289" y="2332539"/>
            <a:chExt cx="6273209" cy="3731959"/>
          </a:xfrm>
        </p:grpSpPr>
        <p:grpSp>
          <p:nvGrpSpPr>
            <p:cNvPr id="116" name="Gruppo 115"/>
            <p:cNvGrpSpPr/>
            <p:nvPr/>
          </p:nvGrpSpPr>
          <p:grpSpPr>
            <a:xfrm>
              <a:off x="3157588" y="2332539"/>
              <a:ext cx="5125271" cy="3731959"/>
              <a:chOff x="3157588" y="2332539"/>
              <a:chExt cx="5125271" cy="3731959"/>
            </a:xfrm>
          </p:grpSpPr>
          <p:sp>
            <p:nvSpPr>
              <p:cNvPr id="118" name="Rettangolo arrotondato 117"/>
              <p:cNvSpPr/>
              <p:nvPr/>
            </p:nvSpPr>
            <p:spPr>
              <a:xfrm>
                <a:off x="5854139" y="3263764"/>
                <a:ext cx="1078168"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L-PER</a:t>
                </a:r>
              </a:p>
            </p:txBody>
          </p:sp>
          <p:sp>
            <p:nvSpPr>
              <p:cNvPr id="119" name="Rettangolo arrotondato 118"/>
              <p:cNvSpPr/>
              <p:nvPr/>
            </p:nvSpPr>
            <p:spPr>
              <a:xfrm>
                <a:off x="6980957" y="3235313"/>
                <a:ext cx="1301902"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120" name="Rettangolo arrotondato 119"/>
              <p:cNvSpPr/>
              <p:nvPr/>
            </p:nvSpPr>
            <p:spPr>
              <a:xfrm>
                <a:off x="4050756" y="4368238"/>
                <a:ext cx="733895"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121" name="Rettangolo arrotondato 120"/>
              <p:cNvSpPr/>
              <p:nvPr/>
            </p:nvSpPr>
            <p:spPr>
              <a:xfrm>
                <a:off x="4827181" y="4368238"/>
                <a:ext cx="984427"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122" name="Rettangolo arrotondato 121"/>
              <p:cNvSpPr/>
              <p:nvPr/>
            </p:nvSpPr>
            <p:spPr>
              <a:xfrm>
                <a:off x="5854139" y="4375415"/>
                <a:ext cx="440336"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123" name="Rettangolo arrotondato 122"/>
              <p:cNvSpPr/>
              <p:nvPr/>
            </p:nvSpPr>
            <p:spPr>
              <a:xfrm>
                <a:off x="6339980" y="4370299"/>
                <a:ext cx="1466500" cy="817433"/>
              </a:xfrm>
              <a:prstGeom prst="roundRect">
                <a:avLst/>
              </a:prstGeom>
              <a:solidFill>
                <a:schemeClr val="accent3">
                  <a:lumMod val="5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U-ORG</a:t>
                </a:r>
              </a:p>
            </p:txBody>
          </p:sp>
          <p:grpSp>
            <p:nvGrpSpPr>
              <p:cNvPr id="124" name="Gruppo 123"/>
              <p:cNvGrpSpPr/>
              <p:nvPr/>
            </p:nvGrpSpPr>
            <p:grpSpPr>
              <a:xfrm>
                <a:off x="3157588" y="2357222"/>
                <a:ext cx="1099274" cy="1723975"/>
                <a:chOff x="4777275" y="2378854"/>
                <a:chExt cx="1099274" cy="1723975"/>
              </a:xfrm>
            </p:grpSpPr>
            <p:sp>
              <p:nvSpPr>
                <p:cNvPr id="139" name="Rettangolo arrotondato 138"/>
                <p:cNvSpPr/>
                <p:nvPr/>
              </p:nvSpPr>
              <p:spPr>
                <a:xfrm>
                  <a:off x="4777275" y="3285396"/>
                  <a:ext cx="1099274" cy="817433"/>
                </a:xfrm>
                <a:prstGeom prst="roundRect">
                  <a:avLst/>
                </a:prstGeom>
                <a:solidFill>
                  <a:schemeClr val="accent1">
                    <a:lumMod val="7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B-PER</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40" name="Gruppo 139"/>
                <p:cNvGrpSpPr/>
                <p:nvPr/>
              </p:nvGrpSpPr>
              <p:grpSpPr>
                <a:xfrm>
                  <a:off x="5164544" y="2378854"/>
                  <a:ext cx="309700" cy="875743"/>
                  <a:chOff x="5164544" y="2378854"/>
                  <a:chExt cx="309700" cy="875743"/>
                </a:xfrm>
              </p:grpSpPr>
              <p:sp>
                <p:nvSpPr>
                  <p:cNvPr id="141" name="CasellaDiTesto 140"/>
                  <p:cNvSpPr txBox="1"/>
                  <p:nvPr/>
                </p:nvSpPr>
                <p:spPr>
                  <a:xfrm>
                    <a:off x="5164544" y="2378854"/>
                    <a:ext cx="309700" cy="369332"/>
                  </a:xfrm>
                  <a:prstGeom prst="rect">
                    <a:avLst/>
                  </a:prstGeom>
                  <a:no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B</a:t>
                    </a:r>
                  </a:p>
                </p:txBody>
              </p:sp>
              <p:cxnSp>
                <p:nvCxnSpPr>
                  <p:cNvPr id="142" name="Connettore 2 141"/>
                  <p:cNvCxnSpPr/>
                  <p:nvPr/>
                </p:nvCxnSpPr>
                <p:spPr>
                  <a:xfrm flipH="1">
                    <a:off x="5316279" y="2748186"/>
                    <a:ext cx="3115" cy="5064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5" name="Gruppo 124"/>
              <p:cNvGrpSpPr/>
              <p:nvPr/>
            </p:nvGrpSpPr>
            <p:grpSpPr>
              <a:xfrm>
                <a:off x="6249937" y="2332539"/>
                <a:ext cx="282450" cy="875743"/>
                <a:chOff x="6445285" y="2395403"/>
                <a:chExt cx="282450" cy="875743"/>
              </a:xfrm>
            </p:grpSpPr>
            <p:sp>
              <p:nvSpPr>
                <p:cNvPr id="137" name="CasellaDiTesto 136"/>
                <p:cNvSpPr txBox="1"/>
                <p:nvPr/>
              </p:nvSpPr>
              <p:spPr>
                <a:xfrm>
                  <a:off x="6445285" y="2395403"/>
                  <a:ext cx="282450" cy="369332"/>
                </a:xfrm>
                <a:prstGeom prst="rect">
                  <a:avLst/>
                </a:prstGeom>
                <a:no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orbel" panose="020B0503020204020204"/>
                      <a:ea typeface="+mn-ea"/>
                      <a:cs typeface="+mn-cs"/>
                    </a:rPr>
                    <a:t>L</a:t>
                  </a:r>
                  <a:endPar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cxnSp>
              <p:nvCxnSpPr>
                <p:cNvPr id="138" name="Connettore 2 137"/>
                <p:cNvCxnSpPr/>
                <p:nvPr/>
              </p:nvCxnSpPr>
              <p:spPr>
                <a:xfrm flipH="1">
                  <a:off x="6554490" y="2764735"/>
                  <a:ext cx="3115" cy="5064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uppo 125"/>
              <p:cNvGrpSpPr/>
              <p:nvPr/>
            </p:nvGrpSpPr>
            <p:grpSpPr>
              <a:xfrm>
                <a:off x="6921401" y="5290391"/>
                <a:ext cx="332142" cy="774107"/>
                <a:chOff x="6921401" y="5290391"/>
                <a:chExt cx="332142" cy="774107"/>
              </a:xfrm>
            </p:grpSpPr>
            <p:sp>
              <p:nvSpPr>
                <p:cNvPr id="135" name="CasellaDiTesto 134"/>
                <p:cNvSpPr txBox="1"/>
                <p:nvPr/>
              </p:nvSpPr>
              <p:spPr>
                <a:xfrm>
                  <a:off x="6921401" y="5695166"/>
                  <a:ext cx="332142" cy="369332"/>
                </a:xfrm>
                <a:prstGeom prst="rect">
                  <a:avLst/>
                </a:prstGeom>
                <a:no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U</a:t>
                  </a:r>
                </a:p>
              </p:txBody>
            </p:sp>
            <p:cxnSp>
              <p:nvCxnSpPr>
                <p:cNvPr id="136" name="Connettore 2 135"/>
                <p:cNvCxnSpPr/>
                <p:nvPr/>
              </p:nvCxnSpPr>
              <p:spPr>
                <a:xfrm flipV="1">
                  <a:off x="7091736" y="5290391"/>
                  <a:ext cx="0" cy="4047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7" name="Rettangolo arrotondato 126"/>
              <p:cNvSpPr/>
              <p:nvPr/>
            </p:nvSpPr>
            <p:spPr>
              <a:xfrm>
                <a:off x="4321923" y="3259736"/>
                <a:ext cx="670271"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I-PER</a:t>
                </a:r>
              </a:p>
            </p:txBody>
          </p:sp>
          <p:grpSp>
            <p:nvGrpSpPr>
              <p:cNvPr id="128" name="Gruppo 127"/>
              <p:cNvGrpSpPr/>
              <p:nvPr/>
            </p:nvGrpSpPr>
            <p:grpSpPr>
              <a:xfrm>
                <a:off x="4559491" y="2352481"/>
                <a:ext cx="242374" cy="875743"/>
                <a:chOff x="6445285" y="2395403"/>
                <a:chExt cx="242374" cy="875743"/>
              </a:xfrm>
            </p:grpSpPr>
            <p:sp>
              <p:nvSpPr>
                <p:cNvPr id="133" name="CasellaDiTesto 132"/>
                <p:cNvSpPr txBox="1"/>
                <p:nvPr/>
              </p:nvSpPr>
              <p:spPr>
                <a:xfrm>
                  <a:off x="6445285" y="2395403"/>
                  <a:ext cx="242374" cy="369332"/>
                </a:xfrm>
                <a:prstGeom prst="rect">
                  <a:avLst/>
                </a:prstGeom>
                <a:no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I</a:t>
                  </a:r>
                </a:p>
              </p:txBody>
            </p:sp>
            <p:cxnSp>
              <p:nvCxnSpPr>
                <p:cNvPr id="134" name="Connettore 2 133"/>
                <p:cNvCxnSpPr/>
                <p:nvPr/>
              </p:nvCxnSpPr>
              <p:spPr>
                <a:xfrm flipH="1">
                  <a:off x="6554490" y="2764735"/>
                  <a:ext cx="3115" cy="5064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9" name="Rettangolo arrotondato 128"/>
              <p:cNvSpPr/>
              <p:nvPr/>
            </p:nvSpPr>
            <p:spPr>
              <a:xfrm>
                <a:off x="5090833" y="3259736"/>
                <a:ext cx="670271"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I-PER</a:t>
                </a:r>
              </a:p>
            </p:txBody>
          </p:sp>
          <p:grpSp>
            <p:nvGrpSpPr>
              <p:cNvPr id="130" name="Gruppo 129"/>
              <p:cNvGrpSpPr/>
              <p:nvPr/>
            </p:nvGrpSpPr>
            <p:grpSpPr>
              <a:xfrm>
                <a:off x="5304781" y="2354783"/>
                <a:ext cx="242374" cy="875743"/>
                <a:chOff x="6445285" y="2395403"/>
                <a:chExt cx="242374" cy="875743"/>
              </a:xfrm>
            </p:grpSpPr>
            <p:sp>
              <p:nvSpPr>
                <p:cNvPr id="131" name="CasellaDiTesto 130"/>
                <p:cNvSpPr txBox="1"/>
                <p:nvPr/>
              </p:nvSpPr>
              <p:spPr>
                <a:xfrm>
                  <a:off x="6445285" y="2395403"/>
                  <a:ext cx="242374" cy="369332"/>
                </a:xfrm>
                <a:prstGeom prst="rect">
                  <a:avLst/>
                </a:prstGeom>
                <a:noFill/>
                <a:ln w="12700">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I</a:t>
                  </a:r>
                </a:p>
              </p:txBody>
            </p:sp>
            <p:cxnSp>
              <p:nvCxnSpPr>
                <p:cNvPr id="132" name="Connettore 2 131"/>
                <p:cNvCxnSpPr/>
                <p:nvPr/>
              </p:nvCxnSpPr>
              <p:spPr>
                <a:xfrm flipH="1">
                  <a:off x="6554490" y="2764735"/>
                  <a:ext cx="3115" cy="5064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17" name="Sottotitolo 4"/>
            <p:cNvSpPr txBox="1">
              <a:spLocks/>
            </p:cNvSpPr>
            <p:nvPr/>
          </p:nvSpPr>
          <p:spPr>
            <a:xfrm>
              <a:off x="2603289" y="3057455"/>
              <a:ext cx="6273209" cy="1935271"/>
            </a:xfrm>
            <a:prstGeom prst="rect">
              <a:avLst/>
            </a:prstGeom>
            <a:noFill/>
            <a:ln w="127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it-IT" sz="2800" b="0" i="0" u="none" strike="noStrike" kern="1200" cap="none" spc="0" normalizeH="0" baseline="0" noProof="0" dirty="0">
                  <a:ln>
                    <a:noFill/>
                  </a:ln>
                  <a:solidFill>
                    <a:srgbClr val="000000"/>
                  </a:solidFill>
                  <a:effectLst/>
                  <a:uLnTx/>
                  <a:uFillTx/>
                  <a:latin typeface="Corbel" panose="020B0503020204020204"/>
                  <a:ea typeface="+mn-ea"/>
                  <a:cs typeface="+mn-cs"/>
                </a:rPr>
                <a:t>Ursula   von   </a:t>
              </a:r>
              <a:r>
                <a:rPr kumimoji="0" lang="it-IT" sz="2800" b="0" i="0" u="none" strike="noStrike" kern="1200" cap="none" spc="0" normalizeH="0" baseline="0" noProof="0" dirty="0" err="1">
                  <a:ln>
                    <a:noFill/>
                  </a:ln>
                  <a:solidFill>
                    <a:srgbClr val="000000"/>
                  </a:solidFill>
                  <a:effectLst/>
                  <a:uLnTx/>
                  <a:uFillTx/>
                  <a:latin typeface="Corbel" panose="020B0503020204020204"/>
                  <a:ea typeface="+mn-ea"/>
                  <a:cs typeface="+mn-cs"/>
                </a:rPr>
                <a:t>der</a:t>
              </a:r>
              <a:r>
                <a:rPr kumimoji="0" lang="it-IT" sz="2800" b="0" i="0"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2800" b="0" i="0" u="none" strike="noStrike" kern="1200" cap="none" spc="0" normalizeH="0" baseline="0" noProof="0" dirty="0" err="1">
                  <a:ln>
                    <a:noFill/>
                  </a:ln>
                  <a:solidFill>
                    <a:srgbClr val="000000"/>
                  </a:solidFill>
                  <a:effectLst/>
                  <a:uLnTx/>
                  <a:uFillTx/>
                  <a:latin typeface="Corbel" panose="020B0503020204020204"/>
                  <a:ea typeface="+mn-ea"/>
                  <a:cs typeface="+mn-cs"/>
                </a:rPr>
                <a:t>Leyen</a:t>
              </a: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   knows</a:t>
              </a:r>
            </a:p>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the rules of     EU</a:t>
              </a:r>
            </a:p>
          </p:txBody>
        </p:sp>
      </p:grpSp>
      <p:sp>
        <p:nvSpPr>
          <p:cNvPr id="10" name="Rettangolo 42">
            <a:extLst>
              <a:ext uri="{FF2B5EF4-FFF2-40B4-BE49-F238E27FC236}">
                <a16:creationId xmlns:a16="http://schemas.microsoft.com/office/drawing/2014/main" id="{18012A41-7BE7-F090-4163-872F914156DB}"/>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87613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Argumentative Sequence Labelling</a:t>
            </a:r>
          </a:p>
        </p:txBody>
      </p:sp>
      <p:grpSp>
        <p:nvGrpSpPr>
          <p:cNvPr id="82" name="Gruppo 81"/>
          <p:cNvGrpSpPr/>
          <p:nvPr/>
        </p:nvGrpSpPr>
        <p:grpSpPr>
          <a:xfrm>
            <a:off x="9381036" y="3887180"/>
            <a:ext cx="1059597" cy="2026323"/>
            <a:chOff x="9652922" y="1845205"/>
            <a:chExt cx="1059597" cy="2026323"/>
          </a:xfrm>
        </p:grpSpPr>
        <p:sp>
          <p:nvSpPr>
            <p:cNvPr id="83" name="Rettangolo arrotondato 82"/>
            <p:cNvSpPr/>
            <p:nvPr/>
          </p:nvSpPr>
          <p:spPr>
            <a:xfrm>
              <a:off x="9652922" y="1845205"/>
              <a:ext cx="1059596" cy="558787"/>
            </a:xfrm>
            <a:prstGeom prst="roundRect">
              <a:avLst/>
            </a:prstGeom>
            <a:solidFill>
              <a:schemeClr val="accent1">
                <a:lumMod val="7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B-ARG</a:t>
              </a:r>
              <a:endParaRPr kumimoji="0" lang="en-GB" sz="2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84" name="Rettangolo arrotondato 83"/>
            <p:cNvSpPr/>
            <p:nvPr/>
          </p:nvSpPr>
          <p:spPr>
            <a:xfrm>
              <a:off x="9652922" y="2516372"/>
              <a:ext cx="1059596" cy="649212"/>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85" name="Rettangolo arrotondato 84"/>
            <p:cNvSpPr/>
            <p:nvPr/>
          </p:nvSpPr>
          <p:spPr>
            <a:xfrm>
              <a:off x="9652923" y="3311719"/>
              <a:ext cx="1059596" cy="559809"/>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20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grpSp>
      <p:grpSp>
        <p:nvGrpSpPr>
          <p:cNvPr id="6" name="Gruppo 5"/>
          <p:cNvGrpSpPr/>
          <p:nvPr/>
        </p:nvGrpSpPr>
        <p:grpSpPr>
          <a:xfrm>
            <a:off x="784544" y="1845206"/>
            <a:ext cx="8088885" cy="3795354"/>
            <a:chOff x="784544" y="1845206"/>
            <a:chExt cx="8088885" cy="3795354"/>
          </a:xfrm>
        </p:grpSpPr>
        <p:grpSp>
          <p:nvGrpSpPr>
            <p:cNvPr id="62" name="Gruppo 61"/>
            <p:cNvGrpSpPr/>
            <p:nvPr/>
          </p:nvGrpSpPr>
          <p:grpSpPr>
            <a:xfrm>
              <a:off x="2802754" y="1845206"/>
              <a:ext cx="6070675" cy="3795354"/>
              <a:chOff x="2802754" y="1845206"/>
              <a:chExt cx="6070675" cy="3795354"/>
            </a:xfrm>
          </p:grpSpPr>
          <p:sp>
            <p:nvSpPr>
              <p:cNvPr id="63" name="Rettangolo arrotondato 62"/>
              <p:cNvSpPr/>
              <p:nvPr/>
            </p:nvSpPr>
            <p:spPr>
              <a:xfrm>
                <a:off x="4152346" y="2839423"/>
                <a:ext cx="1059596" cy="817433"/>
              </a:xfrm>
              <a:prstGeom prst="roundRect">
                <a:avLst/>
              </a:prstGeom>
              <a:solidFill>
                <a:schemeClr val="accent1">
                  <a:lumMod val="7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B-ARG</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64" name="Rettangolo arrotondato 63"/>
              <p:cNvSpPr/>
              <p:nvPr/>
            </p:nvSpPr>
            <p:spPr>
              <a:xfrm>
                <a:off x="5280542" y="2839422"/>
                <a:ext cx="727804"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65" name="Rettangolo arrotondato 64"/>
              <p:cNvSpPr/>
              <p:nvPr/>
            </p:nvSpPr>
            <p:spPr>
              <a:xfrm>
                <a:off x="6062134" y="2839422"/>
                <a:ext cx="699248"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66" name="Rettangolo arrotondato 65"/>
              <p:cNvSpPr/>
              <p:nvPr/>
            </p:nvSpPr>
            <p:spPr>
              <a:xfrm>
                <a:off x="6819729" y="2839422"/>
                <a:ext cx="837125"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67" name="Rettangolo arrotondato 66"/>
              <p:cNvSpPr/>
              <p:nvPr/>
            </p:nvSpPr>
            <p:spPr>
              <a:xfrm>
                <a:off x="3908002" y="1863135"/>
                <a:ext cx="959529"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68" name="Rettangolo arrotondato 67"/>
              <p:cNvSpPr/>
              <p:nvPr/>
            </p:nvSpPr>
            <p:spPr>
              <a:xfrm>
                <a:off x="4921318" y="1845206"/>
                <a:ext cx="959529"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69" name="Rettangolo arrotondato 68"/>
              <p:cNvSpPr/>
              <p:nvPr/>
            </p:nvSpPr>
            <p:spPr>
              <a:xfrm>
                <a:off x="5958104" y="1863135"/>
                <a:ext cx="483432"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70" name="Rettangolo arrotondato 69"/>
              <p:cNvSpPr/>
              <p:nvPr/>
            </p:nvSpPr>
            <p:spPr>
              <a:xfrm>
                <a:off x="6534746" y="1845206"/>
                <a:ext cx="1172908"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71" name="Rettangolo arrotondato 70"/>
              <p:cNvSpPr/>
              <p:nvPr/>
            </p:nvSpPr>
            <p:spPr>
              <a:xfrm>
                <a:off x="5605468" y="3871530"/>
                <a:ext cx="727804"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72" name="Rettangolo arrotondato 71"/>
              <p:cNvSpPr/>
              <p:nvPr/>
            </p:nvSpPr>
            <p:spPr>
              <a:xfrm>
                <a:off x="6401935" y="3871529"/>
                <a:ext cx="727804"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73" name="Rettangolo arrotondato 72"/>
              <p:cNvSpPr/>
              <p:nvPr/>
            </p:nvSpPr>
            <p:spPr>
              <a:xfrm>
                <a:off x="7204783" y="3871528"/>
                <a:ext cx="780341"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74" name="Rettangolo arrotondato 73"/>
              <p:cNvSpPr/>
              <p:nvPr/>
            </p:nvSpPr>
            <p:spPr>
              <a:xfrm>
                <a:off x="2802754" y="4811974"/>
                <a:ext cx="966102"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75" name="Rettangolo arrotondato 74"/>
              <p:cNvSpPr/>
              <p:nvPr/>
            </p:nvSpPr>
            <p:spPr>
              <a:xfrm>
                <a:off x="5073033" y="4811974"/>
                <a:ext cx="841680"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76" name="Rettangolo arrotondato 75"/>
              <p:cNvSpPr/>
              <p:nvPr/>
            </p:nvSpPr>
            <p:spPr>
              <a:xfrm>
                <a:off x="3816764" y="4811973"/>
                <a:ext cx="966102"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77" name="Rettangolo arrotondato 76"/>
              <p:cNvSpPr/>
              <p:nvPr/>
            </p:nvSpPr>
            <p:spPr>
              <a:xfrm>
                <a:off x="6978502" y="4812571"/>
                <a:ext cx="497066"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78" name="Rettangolo arrotondato 77"/>
              <p:cNvSpPr/>
              <p:nvPr/>
            </p:nvSpPr>
            <p:spPr>
              <a:xfrm>
                <a:off x="5966781" y="4823127"/>
                <a:ext cx="905740"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79" name="Rettangolo arrotondato 78"/>
              <p:cNvSpPr/>
              <p:nvPr/>
            </p:nvSpPr>
            <p:spPr>
              <a:xfrm>
                <a:off x="7570695" y="4811973"/>
                <a:ext cx="1302734"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80" name="Rettangolo arrotondato 79"/>
              <p:cNvSpPr/>
              <p:nvPr/>
            </p:nvSpPr>
            <p:spPr>
              <a:xfrm>
                <a:off x="3749241" y="3871527"/>
                <a:ext cx="1804498" cy="817433"/>
              </a:xfrm>
              <a:prstGeom prst="roundRect">
                <a:avLst/>
              </a:prstGeom>
              <a:solidFill>
                <a:schemeClr val="accent1">
                  <a:lumMod val="7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B-ARG</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sp>
          <p:nvSpPr>
            <p:cNvPr id="86" name="CasellaDiTesto 85"/>
            <p:cNvSpPr txBox="1"/>
            <p:nvPr/>
          </p:nvSpPr>
          <p:spPr>
            <a:xfrm>
              <a:off x="784544" y="3142789"/>
              <a:ext cx="941476" cy="369332"/>
            </a:xfrm>
            <a:prstGeom prst="rect">
              <a:avLst/>
            </a:prstGeom>
            <a:solidFill>
              <a:schemeClr val="bg1"/>
            </a:solidFill>
            <a:ln>
              <a:solidFill>
                <a:schemeClr val="bg2">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premise</a:t>
              </a:r>
            </a:p>
          </p:txBody>
        </p:sp>
        <p:sp>
          <p:nvSpPr>
            <p:cNvPr id="87" name="CasellaDiTesto 86"/>
            <p:cNvSpPr txBox="1"/>
            <p:nvPr/>
          </p:nvSpPr>
          <p:spPr>
            <a:xfrm>
              <a:off x="784544" y="4082007"/>
              <a:ext cx="1183081" cy="369332"/>
            </a:xfrm>
            <a:prstGeom prst="rect">
              <a:avLst/>
            </a:prstGeom>
            <a:solidFill>
              <a:schemeClr val="bg1"/>
            </a:solidFill>
            <a:ln>
              <a:solidFill>
                <a:schemeClr val="bg2">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conclusion</a:t>
              </a:r>
            </a:p>
          </p:txBody>
        </p:sp>
        <p:cxnSp>
          <p:nvCxnSpPr>
            <p:cNvPr id="88" name="Connettore 2 87"/>
            <p:cNvCxnSpPr/>
            <p:nvPr/>
          </p:nvCxnSpPr>
          <p:spPr>
            <a:xfrm flipV="1">
              <a:off x="1726020" y="3142789"/>
              <a:ext cx="2175409" cy="1846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ttore 2 88"/>
            <p:cNvCxnSpPr/>
            <p:nvPr/>
          </p:nvCxnSpPr>
          <p:spPr>
            <a:xfrm flipV="1">
              <a:off x="1967625" y="4082007"/>
              <a:ext cx="1503995" cy="20259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Sottotitolo 4">
            <a:extLst>
              <a:ext uri="{FF2B5EF4-FFF2-40B4-BE49-F238E27FC236}">
                <a16:creationId xmlns:a16="http://schemas.microsoft.com/office/drawing/2014/main" id="{EA8D26B5-EEE7-B416-6646-B4D0BB4D809A}"/>
              </a:ext>
            </a:extLst>
          </p:cNvPr>
          <p:cNvSpPr txBox="1">
            <a:spLocks/>
          </p:cNvSpPr>
          <p:nvPr/>
        </p:nvSpPr>
        <p:spPr>
          <a:xfrm>
            <a:off x="560689" y="1565931"/>
            <a:ext cx="10849232" cy="3751780"/>
          </a:xfrm>
          <a:prstGeom prst="rect">
            <a:avLst/>
          </a:prstGeom>
          <a:noFill/>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XXX XXXX XX XXXXX.</a:t>
            </a:r>
          </a:p>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Since XXX XXX XXX,</a:t>
            </a:r>
          </a:p>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therefore XXX XXX XXX.</a:t>
            </a:r>
          </a:p>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XXX XXXX , XXX XXXX XX XXXXX.</a:t>
            </a:r>
          </a:p>
        </p:txBody>
      </p:sp>
      <p:sp>
        <p:nvSpPr>
          <p:cNvPr id="11" name="Rettangolo 42">
            <a:extLst>
              <a:ext uri="{FF2B5EF4-FFF2-40B4-BE49-F238E27FC236}">
                <a16:creationId xmlns:a16="http://schemas.microsoft.com/office/drawing/2014/main" id="{1D6D0C50-35B3-088D-0387-F452E130CF03}"/>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9174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Argumentative Sequence Labelling</a:t>
            </a:r>
          </a:p>
        </p:txBody>
      </p:sp>
      <p:grpSp>
        <p:nvGrpSpPr>
          <p:cNvPr id="47" name="Gruppo 46"/>
          <p:cNvGrpSpPr/>
          <p:nvPr/>
        </p:nvGrpSpPr>
        <p:grpSpPr>
          <a:xfrm>
            <a:off x="9404615" y="2381711"/>
            <a:ext cx="1062021" cy="3478762"/>
            <a:chOff x="9652922" y="1866471"/>
            <a:chExt cx="1062021" cy="3478762"/>
          </a:xfrm>
        </p:grpSpPr>
        <p:sp>
          <p:nvSpPr>
            <p:cNvPr id="48" name="Rettangolo arrotondato 47"/>
            <p:cNvSpPr/>
            <p:nvPr/>
          </p:nvSpPr>
          <p:spPr>
            <a:xfrm>
              <a:off x="9652922" y="1866471"/>
              <a:ext cx="1059596" cy="558787"/>
            </a:xfrm>
            <a:prstGeom prst="roundRect">
              <a:avLst/>
            </a:prstGeom>
            <a:solidFill>
              <a:schemeClr val="accent1">
                <a:lumMod val="7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B-ARG</a:t>
              </a:r>
              <a:endParaRPr kumimoji="0" lang="en-GB" sz="2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9" name="Rettangolo arrotondato 48"/>
            <p:cNvSpPr/>
            <p:nvPr/>
          </p:nvSpPr>
          <p:spPr>
            <a:xfrm>
              <a:off x="9652922" y="2537638"/>
              <a:ext cx="1059596" cy="649212"/>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50" name="Rettangolo arrotondato 49"/>
            <p:cNvSpPr/>
            <p:nvPr/>
          </p:nvSpPr>
          <p:spPr>
            <a:xfrm>
              <a:off x="9652922" y="4785424"/>
              <a:ext cx="1059596" cy="559809"/>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rPr>
                <a:t>O</a:t>
              </a:r>
            </a:p>
          </p:txBody>
        </p:sp>
        <p:sp>
          <p:nvSpPr>
            <p:cNvPr id="51" name="Rettangolo arrotondato 50"/>
            <p:cNvSpPr/>
            <p:nvPr/>
          </p:nvSpPr>
          <p:spPr>
            <a:xfrm>
              <a:off x="9652922" y="3299230"/>
              <a:ext cx="1059596" cy="649212"/>
            </a:xfrm>
            <a:prstGeom prst="roundRect">
              <a:avLst/>
            </a:prstGeom>
            <a:solidFill>
              <a:schemeClr val="accent1">
                <a:lumMod val="60000"/>
                <a:lumOff val="40000"/>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L-ARG</a:t>
              </a:r>
            </a:p>
          </p:txBody>
        </p:sp>
        <p:sp>
          <p:nvSpPr>
            <p:cNvPr id="52" name="Rettangolo arrotondato 51"/>
            <p:cNvSpPr/>
            <p:nvPr/>
          </p:nvSpPr>
          <p:spPr>
            <a:xfrm>
              <a:off x="9655347" y="4031368"/>
              <a:ext cx="1059596" cy="649212"/>
            </a:xfrm>
            <a:prstGeom prst="round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orbel" panose="020B0503020204020204"/>
                  <a:ea typeface="+mn-ea"/>
                  <a:cs typeface="+mn-cs"/>
                </a:rPr>
                <a:t>U-ARG</a:t>
              </a:r>
            </a:p>
          </p:txBody>
        </p:sp>
      </p:grpSp>
      <p:grpSp>
        <p:nvGrpSpPr>
          <p:cNvPr id="37" name="Group 36">
            <a:extLst>
              <a:ext uri="{FF2B5EF4-FFF2-40B4-BE49-F238E27FC236}">
                <a16:creationId xmlns:a16="http://schemas.microsoft.com/office/drawing/2014/main" id="{EEB4B741-E1D6-3216-A98D-DE0E31AEADE9}"/>
              </a:ext>
            </a:extLst>
          </p:cNvPr>
          <p:cNvGrpSpPr/>
          <p:nvPr/>
        </p:nvGrpSpPr>
        <p:grpSpPr>
          <a:xfrm>
            <a:off x="782079" y="1836013"/>
            <a:ext cx="8088885" cy="3795354"/>
            <a:chOff x="784544" y="1872145"/>
            <a:chExt cx="8088885" cy="3795354"/>
          </a:xfrm>
        </p:grpSpPr>
        <p:grpSp>
          <p:nvGrpSpPr>
            <p:cNvPr id="9" name="Gruppo 5">
              <a:extLst>
                <a:ext uri="{FF2B5EF4-FFF2-40B4-BE49-F238E27FC236}">
                  <a16:creationId xmlns:a16="http://schemas.microsoft.com/office/drawing/2014/main" id="{4B7831F4-3D1D-30CF-C51F-C31A075CDAA7}"/>
                </a:ext>
              </a:extLst>
            </p:cNvPr>
            <p:cNvGrpSpPr/>
            <p:nvPr/>
          </p:nvGrpSpPr>
          <p:grpSpPr>
            <a:xfrm>
              <a:off x="784544" y="1872145"/>
              <a:ext cx="8088885" cy="3795354"/>
              <a:chOff x="784544" y="1845206"/>
              <a:chExt cx="8088885" cy="3795354"/>
            </a:xfrm>
          </p:grpSpPr>
          <p:grpSp>
            <p:nvGrpSpPr>
              <p:cNvPr id="10" name="Gruppo 61">
                <a:extLst>
                  <a:ext uri="{FF2B5EF4-FFF2-40B4-BE49-F238E27FC236}">
                    <a16:creationId xmlns:a16="http://schemas.microsoft.com/office/drawing/2014/main" id="{159DCA4C-A85D-5294-326B-79AB7FD06916}"/>
                  </a:ext>
                </a:extLst>
              </p:cNvPr>
              <p:cNvGrpSpPr/>
              <p:nvPr/>
            </p:nvGrpSpPr>
            <p:grpSpPr>
              <a:xfrm>
                <a:off x="2802754" y="1845206"/>
                <a:ext cx="6070675" cy="3795354"/>
                <a:chOff x="2802754" y="1845206"/>
                <a:chExt cx="6070675" cy="3795354"/>
              </a:xfrm>
            </p:grpSpPr>
            <p:sp>
              <p:nvSpPr>
                <p:cNvPr id="15" name="Rettangolo arrotondato 62">
                  <a:extLst>
                    <a:ext uri="{FF2B5EF4-FFF2-40B4-BE49-F238E27FC236}">
                      <a16:creationId xmlns:a16="http://schemas.microsoft.com/office/drawing/2014/main" id="{59E9F33A-7156-EC49-1DD5-E8E6971B5E6F}"/>
                    </a:ext>
                  </a:extLst>
                </p:cNvPr>
                <p:cNvSpPr/>
                <p:nvPr/>
              </p:nvSpPr>
              <p:spPr>
                <a:xfrm>
                  <a:off x="4152346" y="2839423"/>
                  <a:ext cx="1059596" cy="817433"/>
                </a:xfrm>
                <a:prstGeom prst="roundRect">
                  <a:avLst/>
                </a:prstGeom>
                <a:solidFill>
                  <a:schemeClr val="accent1">
                    <a:lumMod val="7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B-ARG</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6" name="Rettangolo arrotondato 63">
                  <a:extLst>
                    <a:ext uri="{FF2B5EF4-FFF2-40B4-BE49-F238E27FC236}">
                      <a16:creationId xmlns:a16="http://schemas.microsoft.com/office/drawing/2014/main" id="{6724D998-6291-B382-C32C-96E81A1A0F4D}"/>
                    </a:ext>
                  </a:extLst>
                </p:cNvPr>
                <p:cNvSpPr/>
                <p:nvPr/>
              </p:nvSpPr>
              <p:spPr>
                <a:xfrm>
                  <a:off x="5280542" y="2839422"/>
                  <a:ext cx="727804"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17" name="Rettangolo arrotondato 64">
                  <a:extLst>
                    <a:ext uri="{FF2B5EF4-FFF2-40B4-BE49-F238E27FC236}">
                      <a16:creationId xmlns:a16="http://schemas.microsoft.com/office/drawing/2014/main" id="{5EB47B22-D18C-758E-6057-BC1CD728C63F}"/>
                    </a:ext>
                  </a:extLst>
                </p:cNvPr>
                <p:cNvSpPr/>
                <p:nvPr/>
              </p:nvSpPr>
              <p:spPr>
                <a:xfrm>
                  <a:off x="6062134" y="2839422"/>
                  <a:ext cx="699248"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19" name="Rettangolo arrotondato 66">
                  <a:extLst>
                    <a:ext uri="{FF2B5EF4-FFF2-40B4-BE49-F238E27FC236}">
                      <a16:creationId xmlns:a16="http://schemas.microsoft.com/office/drawing/2014/main" id="{E334A1F2-80FC-93D5-CB07-54922974591C}"/>
                    </a:ext>
                  </a:extLst>
                </p:cNvPr>
                <p:cNvSpPr/>
                <p:nvPr/>
              </p:nvSpPr>
              <p:spPr>
                <a:xfrm>
                  <a:off x="3908002" y="1863135"/>
                  <a:ext cx="959529"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20" name="Rettangolo arrotondato 67">
                  <a:extLst>
                    <a:ext uri="{FF2B5EF4-FFF2-40B4-BE49-F238E27FC236}">
                      <a16:creationId xmlns:a16="http://schemas.microsoft.com/office/drawing/2014/main" id="{E41BD7AC-C3F7-A297-11FC-E13376AC148F}"/>
                    </a:ext>
                  </a:extLst>
                </p:cNvPr>
                <p:cNvSpPr/>
                <p:nvPr/>
              </p:nvSpPr>
              <p:spPr>
                <a:xfrm>
                  <a:off x="4921318" y="1845206"/>
                  <a:ext cx="959529"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21" name="Rettangolo arrotondato 68">
                  <a:extLst>
                    <a:ext uri="{FF2B5EF4-FFF2-40B4-BE49-F238E27FC236}">
                      <a16:creationId xmlns:a16="http://schemas.microsoft.com/office/drawing/2014/main" id="{F030CB7F-8198-AA26-8F21-5DF7FBCA1F0F}"/>
                    </a:ext>
                  </a:extLst>
                </p:cNvPr>
                <p:cNvSpPr/>
                <p:nvPr/>
              </p:nvSpPr>
              <p:spPr>
                <a:xfrm>
                  <a:off x="5958104" y="1863135"/>
                  <a:ext cx="483432"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22" name="Rettangolo arrotondato 69">
                  <a:extLst>
                    <a:ext uri="{FF2B5EF4-FFF2-40B4-BE49-F238E27FC236}">
                      <a16:creationId xmlns:a16="http://schemas.microsoft.com/office/drawing/2014/main" id="{88B55668-A84B-809D-A3C8-6217D1724D5D}"/>
                    </a:ext>
                  </a:extLst>
                </p:cNvPr>
                <p:cNvSpPr/>
                <p:nvPr/>
              </p:nvSpPr>
              <p:spPr>
                <a:xfrm>
                  <a:off x="6534746" y="1845206"/>
                  <a:ext cx="1172908"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23" name="Rettangolo arrotondato 70">
                  <a:extLst>
                    <a:ext uri="{FF2B5EF4-FFF2-40B4-BE49-F238E27FC236}">
                      <a16:creationId xmlns:a16="http://schemas.microsoft.com/office/drawing/2014/main" id="{CF9052F8-29F2-707A-950E-91DF0B7EBA5C}"/>
                    </a:ext>
                  </a:extLst>
                </p:cNvPr>
                <p:cNvSpPr/>
                <p:nvPr/>
              </p:nvSpPr>
              <p:spPr>
                <a:xfrm>
                  <a:off x="5605468" y="3871530"/>
                  <a:ext cx="727804"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24" name="Rettangolo arrotondato 71">
                  <a:extLst>
                    <a:ext uri="{FF2B5EF4-FFF2-40B4-BE49-F238E27FC236}">
                      <a16:creationId xmlns:a16="http://schemas.microsoft.com/office/drawing/2014/main" id="{333D0394-19DC-CC9B-E750-A1684DDF23A9}"/>
                    </a:ext>
                  </a:extLst>
                </p:cNvPr>
                <p:cNvSpPr/>
                <p:nvPr/>
              </p:nvSpPr>
              <p:spPr>
                <a:xfrm>
                  <a:off x="6401935" y="3871529"/>
                  <a:ext cx="727804" cy="817433"/>
                </a:xfrm>
                <a:prstGeom prst="roundRect">
                  <a:avLst/>
                </a:prstGeom>
                <a:solidFill>
                  <a:schemeClr val="accent1">
                    <a:lumMod val="60000"/>
                    <a:lumOff val="40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I-ARG</a:t>
                  </a:r>
                </a:p>
              </p:txBody>
            </p:sp>
            <p:sp>
              <p:nvSpPr>
                <p:cNvPr id="26" name="Rettangolo arrotondato 73">
                  <a:extLst>
                    <a:ext uri="{FF2B5EF4-FFF2-40B4-BE49-F238E27FC236}">
                      <a16:creationId xmlns:a16="http://schemas.microsoft.com/office/drawing/2014/main" id="{94698C5A-5D86-F11D-1622-43F960341EB7}"/>
                    </a:ext>
                  </a:extLst>
                </p:cNvPr>
                <p:cNvSpPr/>
                <p:nvPr/>
              </p:nvSpPr>
              <p:spPr>
                <a:xfrm>
                  <a:off x="2802754" y="4811974"/>
                  <a:ext cx="966102"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27" name="Rettangolo arrotondato 74">
                  <a:extLst>
                    <a:ext uri="{FF2B5EF4-FFF2-40B4-BE49-F238E27FC236}">
                      <a16:creationId xmlns:a16="http://schemas.microsoft.com/office/drawing/2014/main" id="{87B09C45-B254-E4D0-2898-7810A0DDD354}"/>
                    </a:ext>
                  </a:extLst>
                </p:cNvPr>
                <p:cNvSpPr/>
                <p:nvPr/>
              </p:nvSpPr>
              <p:spPr>
                <a:xfrm>
                  <a:off x="5073033" y="4811974"/>
                  <a:ext cx="841680"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28" name="Rettangolo arrotondato 75">
                  <a:extLst>
                    <a:ext uri="{FF2B5EF4-FFF2-40B4-BE49-F238E27FC236}">
                      <a16:creationId xmlns:a16="http://schemas.microsoft.com/office/drawing/2014/main" id="{CA617AA3-130B-82E2-3187-DC0446313165}"/>
                    </a:ext>
                  </a:extLst>
                </p:cNvPr>
                <p:cNvSpPr/>
                <p:nvPr/>
              </p:nvSpPr>
              <p:spPr>
                <a:xfrm>
                  <a:off x="3816764" y="4811973"/>
                  <a:ext cx="966102"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29" name="Rettangolo arrotondato 76">
                  <a:extLst>
                    <a:ext uri="{FF2B5EF4-FFF2-40B4-BE49-F238E27FC236}">
                      <a16:creationId xmlns:a16="http://schemas.microsoft.com/office/drawing/2014/main" id="{94C19289-B5A4-025A-E511-DC1804B6A06D}"/>
                    </a:ext>
                  </a:extLst>
                </p:cNvPr>
                <p:cNvSpPr/>
                <p:nvPr/>
              </p:nvSpPr>
              <p:spPr>
                <a:xfrm>
                  <a:off x="6978502" y="4812571"/>
                  <a:ext cx="497066"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30" name="Rettangolo arrotondato 77">
                  <a:extLst>
                    <a:ext uri="{FF2B5EF4-FFF2-40B4-BE49-F238E27FC236}">
                      <a16:creationId xmlns:a16="http://schemas.microsoft.com/office/drawing/2014/main" id="{1D4EC310-9DC9-A005-B514-363A6F6977E1}"/>
                    </a:ext>
                  </a:extLst>
                </p:cNvPr>
                <p:cNvSpPr/>
                <p:nvPr/>
              </p:nvSpPr>
              <p:spPr>
                <a:xfrm>
                  <a:off x="5966781" y="4823127"/>
                  <a:ext cx="905740"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31" name="Rettangolo arrotondato 78">
                  <a:extLst>
                    <a:ext uri="{FF2B5EF4-FFF2-40B4-BE49-F238E27FC236}">
                      <a16:creationId xmlns:a16="http://schemas.microsoft.com/office/drawing/2014/main" id="{641CA4E8-28A5-13C7-D706-ACBE3E6DBD48}"/>
                    </a:ext>
                  </a:extLst>
                </p:cNvPr>
                <p:cNvSpPr/>
                <p:nvPr/>
              </p:nvSpPr>
              <p:spPr>
                <a:xfrm>
                  <a:off x="7570695" y="4811973"/>
                  <a:ext cx="1302734" cy="817433"/>
                </a:xfrm>
                <a:prstGeom prst="roundRect">
                  <a:avLst/>
                </a:prstGeom>
                <a:solidFill>
                  <a:schemeClr val="bg1">
                    <a:lumMod val="8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BFBFBF">
                          <a:lumMod val="50000"/>
                        </a:srgbClr>
                      </a:solidFill>
                      <a:effectLst/>
                      <a:uLnTx/>
                      <a:uFillTx/>
                      <a:latin typeface="Corbel" panose="020B0503020204020204"/>
                      <a:ea typeface="+mn-ea"/>
                      <a:cs typeface="+mn-cs"/>
                    </a:rPr>
                    <a:t>O</a:t>
                  </a:r>
                  <a:endParaRPr kumimoji="0" lang="en-GB" sz="1400" b="0" i="0" u="none" strike="noStrike" kern="1200" cap="none" spc="0" normalizeH="0" baseline="0" noProof="0" dirty="0">
                    <a:ln>
                      <a:noFill/>
                    </a:ln>
                    <a:solidFill>
                      <a:srgbClr val="BFBFBF">
                        <a:lumMod val="50000"/>
                      </a:srgbClr>
                    </a:solidFill>
                    <a:effectLst/>
                    <a:uLnTx/>
                    <a:uFillTx/>
                    <a:latin typeface="Corbel" panose="020B0503020204020204"/>
                    <a:ea typeface="+mn-ea"/>
                    <a:cs typeface="+mn-cs"/>
                  </a:endParaRPr>
                </a:p>
              </p:txBody>
            </p:sp>
            <p:sp>
              <p:nvSpPr>
                <p:cNvPr id="32" name="Rettangolo arrotondato 79">
                  <a:extLst>
                    <a:ext uri="{FF2B5EF4-FFF2-40B4-BE49-F238E27FC236}">
                      <a16:creationId xmlns:a16="http://schemas.microsoft.com/office/drawing/2014/main" id="{B2319F83-2817-B32B-CC53-E463B1802D04}"/>
                    </a:ext>
                  </a:extLst>
                </p:cNvPr>
                <p:cNvSpPr/>
                <p:nvPr/>
              </p:nvSpPr>
              <p:spPr>
                <a:xfrm>
                  <a:off x="3749241" y="3871527"/>
                  <a:ext cx="1804498" cy="817433"/>
                </a:xfrm>
                <a:prstGeom prst="roundRect">
                  <a:avLst/>
                </a:prstGeom>
                <a:solidFill>
                  <a:schemeClr val="accent1">
                    <a:lumMod val="75000"/>
                    <a:alpha val="5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B-ARG</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sp>
            <p:nvSpPr>
              <p:cNvPr id="11" name="CasellaDiTesto 85">
                <a:extLst>
                  <a:ext uri="{FF2B5EF4-FFF2-40B4-BE49-F238E27FC236}">
                    <a16:creationId xmlns:a16="http://schemas.microsoft.com/office/drawing/2014/main" id="{796EE2A6-2177-A329-E9FE-6793500A1016}"/>
                  </a:ext>
                </a:extLst>
              </p:cNvPr>
              <p:cNvSpPr txBox="1"/>
              <p:nvPr/>
            </p:nvSpPr>
            <p:spPr>
              <a:xfrm>
                <a:off x="784544" y="3142789"/>
                <a:ext cx="941476" cy="369332"/>
              </a:xfrm>
              <a:prstGeom prst="rect">
                <a:avLst/>
              </a:prstGeom>
              <a:solidFill>
                <a:schemeClr val="bg1"/>
              </a:solidFill>
              <a:ln>
                <a:solidFill>
                  <a:schemeClr val="bg2">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premise</a:t>
                </a:r>
              </a:p>
            </p:txBody>
          </p:sp>
          <p:sp>
            <p:nvSpPr>
              <p:cNvPr id="12" name="CasellaDiTesto 86">
                <a:extLst>
                  <a:ext uri="{FF2B5EF4-FFF2-40B4-BE49-F238E27FC236}">
                    <a16:creationId xmlns:a16="http://schemas.microsoft.com/office/drawing/2014/main" id="{38CDF01A-FBC1-CC5D-A08E-89302FC11178}"/>
                  </a:ext>
                </a:extLst>
              </p:cNvPr>
              <p:cNvSpPr txBox="1"/>
              <p:nvPr/>
            </p:nvSpPr>
            <p:spPr>
              <a:xfrm>
                <a:off x="784544" y="4082007"/>
                <a:ext cx="1183081" cy="369332"/>
              </a:xfrm>
              <a:prstGeom prst="rect">
                <a:avLst/>
              </a:prstGeom>
              <a:solidFill>
                <a:schemeClr val="bg1"/>
              </a:solidFill>
              <a:ln>
                <a:solidFill>
                  <a:schemeClr val="bg2">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conclusion</a:t>
                </a:r>
              </a:p>
            </p:txBody>
          </p:sp>
          <p:cxnSp>
            <p:nvCxnSpPr>
              <p:cNvPr id="13" name="Connettore 2 87">
                <a:extLst>
                  <a:ext uri="{FF2B5EF4-FFF2-40B4-BE49-F238E27FC236}">
                    <a16:creationId xmlns:a16="http://schemas.microsoft.com/office/drawing/2014/main" id="{1B57E504-7800-C310-7EB5-1CF318FBC8EF}"/>
                  </a:ext>
                </a:extLst>
              </p:cNvPr>
              <p:cNvCxnSpPr/>
              <p:nvPr/>
            </p:nvCxnSpPr>
            <p:spPr>
              <a:xfrm flipV="1">
                <a:off x="1726020" y="3142789"/>
                <a:ext cx="2175409" cy="1846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88">
                <a:extLst>
                  <a:ext uri="{FF2B5EF4-FFF2-40B4-BE49-F238E27FC236}">
                    <a16:creationId xmlns:a16="http://schemas.microsoft.com/office/drawing/2014/main" id="{1CFABFDB-5132-4271-5BA5-54F7A4A63069}"/>
                  </a:ext>
                </a:extLst>
              </p:cNvPr>
              <p:cNvCxnSpPr/>
              <p:nvPr/>
            </p:nvCxnSpPr>
            <p:spPr>
              <a:xfrm flipV="1">
                <a:off x="1967625" y="4082007"/>
                <a:ext cx="1503995" cy="20259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Rettangolo arrotondato 96">
              <a:extLst>
                <a:ext uri="{FF2B5EF4-FFF2-40B4-BE49-F238E27FC236}">
                  <a16:creationId xmlns:a16="http://schemas.microsoft.com/office/drawing/2014/main" id="{83CBA551-4BFB-DA38-97AA-7D53E070C355}"/>
                </a:ext>
              </a:extLst>
            </p:cNvPr>
            <p:cNvSpPr/>
            <p:nvPr/>
          </p:nvSpPr>
          <p:spPr>
            <a:xfrm>
              <a:off x="6819729" y="2860688"/>
              <a:ext cx="837125" cy="817433"/>
            </a:xfrm>
            <a:prstGeom prst="roundRect">
              <a:avLst/>
            </a:prstGeom>
            <a:solidFill>
              <a:schemeClr val="accent1">
                <a:lumMod val="60000"/>
                <a:lumOff val="40000"/>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L-ARG</a:t>
              </a:r>
            </a:p>
          </p:txBody>
        </p:sp>
        <p:sp>
          <p:nvSpPr>
            <p:cNvPr id="36" name="Rettangolo arrotondato 97">
              <a:extLst>
                <a:ext uri="{FF2B5EF4-FFF2-40B4-BE49-F238E27FC236}">
                  <a16:creationId xmlns:a16="http://schemas.microsoft.com/office/drawing/2014/main" id="{73958B29-A3B8-5667-F469-B5964A2EC51A}"/>
                </a:ext>
              </a:extLst>
            </p:cNvPr>
            <p:cNvSpPr/>
            <p:nvPr/>
          </p:nvSpPr>
          <p:spPr>
            <a:xfrm>
              <a:off x="7204783" y="3892794"/>
              <a:ext cx="780341" cy="817433"/>
            </a:xfrm>
            <a:prstGeom prst="roundRect">
              <a:avLst/>
            </a:prstGeom>
            <a:solidFill>
              <a:schemeClr val="accent1">
                <a:lumMod val="60000"/>
                <a:lumOff val="40000"/>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rPr>
                <a:t>L-ARG</a:t>
              </a:r>
            </a:p>
          </p:txBody>
        </p:sp>
      </p:grpSp>
      <p:sp>
        <p:nvSpPr>
          <p:cNvPr id="38" name="Sottotitolo 4">
            <a:extLst>
              <a:ext uri="{FF2B5EF4-FFF2-40B4-BE49-F238E27FC236}">
                <a16:creationId xmlns:a16="http://schemas.microsoft.com/office/drawing/2014/main" id="{218FFC2A-4AEE-67A5-F05D-A2862C5C5EBF}"/>
              </a:ext>
            </a:extLst>
          </p:cNvPr>
          <p:cNvSpPr txBox="1">
            <a:spLocks/>
          </p:cNvSpPr>
          <p:nvPr/>
        </p:nvSpPr>
        <p:spPr>
          <a:xfrm>
            <a:off x="560689" y="1565931"/>
            <a:ext cx="10849232" cy="3751780"/>
          </a:xfrm>
          <a:prstGeom prst="rect">
            <a:avLst/>
          </a:prstGeom>
          <a:noFill/>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XXX XXXX XX XXXXX.</a:t>
            </a:r>
          </a:p>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Since XXX XXX XXX,</a:t>
            </a:r>
          </a:p>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therefore XXX XXX XXX.</a:t>
            </a:r>
          </a:p>
          <a:p>
            <a:pPr marL="0" marR="0" lvl="0" indent="0" algn="ctr" defTabSz="914400" rtl="0" eaLnBrk="1" fontAlgn="auto" latinLnBrk="0" hangingPunct="1">
              <a:lnSpc>
                <a:spcPct val="200000"/>
              </a:lnSpc>
              <a:spcBef>
                <a:spcPts val="1000"/>
              </a:spcBef>
              <a:spcAft>
                <a:spcPts val="0"/>
              </a:spcAft>
              <a:buClrTx/>
              <a:buSzTx/>
              <a:buFont typeface="Arial"/>
              <a:buNone/>
              <a:tabLst/>
              <a:defRPr/>
            </a:pPr>
            <a:r>
              <a:rPr kumimoji="0" lang="en-GB" sz="2800" b="0" i="0" u="none" strike="noStrike" kern="1200" cap="none" spc="300" normalizeH="0" baseline="0" noProof="0" dirty="0">
                <a:ln>
                  <a:noFill/>
                </a:ln>
                <a:solidFill>
                  <a:srgbClr val="000000"/>
                </a:solidFill>
                <a:effectLst/>
                <a:uLnTx/>
                <a:uFillTx/>
                <a:latin typeface="Corbel" panose="020B0503020204020204"/>
                <a:ea typeface="+mn-ea"/>
                <a:cs typeface="+mn-cs"/>
              </a:rPr>
              <a:t>XXX XXXX , XXX XXXX XX XXXXX.</a:t>
            </a:r>
          </a:p>
        </p:txBody>
      </p:sp>
      <p:sp>
        <p:nvSpPr>
          <p:cNvPr id="39" name="Rettangolo 42">
            <a:extLst>
              <a:ext uri="{FF2B5EF4-FFF2-40B4-BE49-F238E27FC236}">
                <a16:creationId xmlns:a16="http://schemas.microsoft.com/office/drawing/2014/main" id="{5522B63A-349F-10B8-466E-E50A526CAEC2}"/>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16832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9385DB-BD5E-C14F-B270-80E17141EB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7539" y="603118"/>
            <a:ext cx="8014133" cy="6855139"/>
          </a:xfrm>
        </p:spPr>
      </p:pic>
      <p:sp>
        <p:nvSpPr>
          <p:cNvPr id="3" name="Title 2">
            <a:extLst>
              <a:ext uri="{FF2B5EF4-FFF2-40B4-BE49-F238E27FC236}">
                <a16:creationId xmlns:a16="http://schemas.microsoft.com/office/drawing/2014/main" id="{99585473-D4E1-F940-810F-806E4A2C5081}"/>
              </a:ext>
            </a:extLst>
          </p:cNvPr>
          <p:cNvSpPr>
            <a:spLocks noGrp="1"/>
          </p:cNvSpPr>
          <p:nvPr>
            <p:ph type="title"/>
          </p:nvPr>
        </p:nvSpPr>
        <p:spPr/>
        <p:txBody>
          <a:bodyPr/>
          <a:lstStyle/>
          <a:p>
            <a:r>
              <a:rPr lang="en-US" dirty="0"/>
              <a:t>DEON (1991-)</a:t>
            </a:r>
          </a:p>
        </p:txBody>
      </p:sp>
      <p:sp>
        <p:nvSpPr>
          <p:cNvPr id="6" name="Content Placeholder 1">
            <a:extLst>
              <a:ext uri="{FF2B5EF4-FFF2-40B4-BE49-F238E27FC236}">
                <a16:creationId xmlns:a16="http://schemas.microsoft.com/office/drawing/2014/main" id="{779ACB2F-C7FE-114D-9848-239F4E20DB2B}"/>
              </a:ext>
            </a:extLst>
          </p:cNvPr>
          <p:cNvSpPr txBox="1">
            <a:spLocks/>
          </p:cNvSpPr>
          <p:nvPr/>
        </p:nvSpPr>
        <p:spPr>
          <a:xfrm>
            <a:off x="609600" y="2249424"/>
            <a:ext cx="4479235" cy="4325112"/>
          </a:xfrm>
          <a:prstGeom prst="rect">
            <a:avLst/>
          </a:prstGeom>
        </p:spPr>
        <p:txBody>
          <a:bodyPr vert="horz">
            <a:normAutofit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a:lstStyle>
          <a:p>
            <a:pPr marL="365760" marR="0" lvl="0" indent="-256032" algn="l" defTabSz="914400" rtl="0" eaLnBrk="1" fontAlgn="auto" latinLnBrk="0" hangingPunct="1">
              <a:lnSpc>
                <a:spcPct val="100000"/>
              </a:lnSpc>
              <a:spcBef>
                <a:spcPts val="300"/>
              </a:spcBef>
              <a:spcAft>
                <a:spcPts val="0"/>
              </a:spcAft>
              <a:buClr>
                <a:srgbClr val="F69200"/>
              </a:buClr>
              <a:buSzTx/>
              <a:buFont typeface="Georgia"/>
              <a:buChar char="•"/>
              <a:tabLst/>
              <a:defRPr/>
            </a:pPr>
            <a:r>
              <a:rPr kumimoji="0" lang="en-US" sz="2800" b="0" i="0" u="none" strike="noStrike" kern="1200" cap="none" spc="0" normalizeH="0" baseline="0" noProof="0" dirty="0">
                <a:ln>
                  <a:noFill/>
                </a:ln>
                <a:solidFill>
                  <a:srgbClr val="5E5E5E"/>
                </a:solidFill>
                <a:effectLst/>
                <a:uLnTx/>
                <a:uFillTx/>
                <a:latin typeface="Calibri"/>
                <a:ea typeface="+mn-ea"/>
                <a:cs typeface="+mn-cs"/>
              </a:rPr>
              <a:t>Biannual conference</a:t>
            </a:r>
          </a:p>
          <a:p>
            <a:pPr marL="365760" marR="0" lvl="0" indent="-256032" algn="l" defTabSz="914400" rtl="0" eaLnBrk="1" fontAlgn="auto" latinLnBrk="0" hangingPunct="1">
              <a:lnSpc>
                <a:spcPct val="100000"/>
              </a:lnSpc>
              <a:spcBef>
                <a:spcPts val="300"/>
              </a:spcBef>
              <a:spcAft>
                <a:spcPts val="0"/>
              </a:spcAft>
              <a:buClr>
                <a:srgbClr val="F69200"/>
              </a:buClr>
              <a:buSzTx/>
              <a:buFont typeface="Georgia"/>
              <a:buChar char="•"/>
              <a:tabLst/>
              <a:defRPr/>
            </a:pPr>
            <a:r>
              <a:rPr kumimoji="0" lang="en-US" sz="2800" b="0" i="0" u="none" strike="noStrike" kern="1200" cap="none" spc="0" normalizeH="0" baseline="0" noProof="0" dirty="0">
                <a:ln>
                  <a:noFill/>
                </a:ln>
                <a:solidFill>
                  <a:srgbClr val="5E5E5E"/>
                </a:solidFill>
                <a:effectLst/>
                <a:uLnTx/>
                <a:uFillTx/>
                <a:latin typeface="Calibri"/>
                <a:ea typeface="+mn-ea"/>
                <a:cs typeface="+mn-cs"/>
              </a:rPr>
              <a:t>Since 1991: deontic logic in computer science</a:t>
            </a:r>
          </a:p>
          <a:p>
            <a:pPr marL="365760" marR="0" lvl="0" indent="-256032" algn="l" defTabSz="914400" rtl="0" eaLnBrk="1" fontAlgn="auto" latinLnBrk="0" hangingPunct="1">
              <a:lnSpc>
                <a:spcPct val="100000"/>
              </a:lnSpc>
              <a:spcBef>
                <a:spcPts val="300"/>
              </a:spcBef>
              <a:spcAft>
                <a:spcPts val="0"/>
              </a:spcAft>
              <a:buClr>
                <a:srgbClr val="F69200"/>
              </a:buClr>
              <a:buSzTx/>
              <a:buFont typeface="Georgia"/>
              <a:buChar char="•"/>
              <a:tabLst/>
              <a:defRPr/>
            </a:pPr>
            <a:r>
              <a:rPr kumimoji="0" lang="en-US" sz="2800" b="0" i="0" u="none" strike="noStrike" kern="1200" cap="none" spc="0" normalizeH="0" baseline="0" noProof="0" dirty="0">
                <a:ln>
                  <a:noFill/>
                </a:ln>
                <a:solidFill>
                  <a:srgbClr val="5E5E5E"/>
                </a:solidFill>
                <a:effectLst/>
                <a:uLnTx/>
                <a:uFillTx/>
                <a:latin typeface="Calibri"/>
                <a:ea typeface="+mn-ea"/>
                <a:cs typeface="+mn-cs"/>
              </a:rPr>
              <a:t>Since 2014: deontic logic and normative systems</a:t>
            </a:r>
          </a:p>
          <a:p>
            <a:pPr marL="365760" marR="0" lvl="0" indent="-256032" algn="l" defTabSz="914400" rtl="0" eaLnBrk="1" fontAlgn="auto" latinLnBrk="0" hangingPunct="1">
              <a:lnSpc>
                <a:spcPct val="100000"/>
              </a:lnSpc>
              <a:spcBef>
                <a:spcPts val="300"/>
              </a:spcBef>
              <a:spcAft>
                <a:spcPts val="0"/>
              </a:spcAft>
              <a:buClr>
                <a:srgbClr val="F69200"/>
              </a:buClr>
              <a:buSzTx/>
              <a:buFont typeface="Georgia"/>
              <a:buChar char="•"/>
              <a:tabLst/>
              <a:defRPr/>
            </a:pPr>
            <a:r>
              <a:rPr kumimoji="0" lang="en-US" sz="2800" b="0" i="0" u="none" strike="noStrike" kern="1200" cap="none" spc="0" normalizeH="0" baseline="0" noProof="0" dirty="0">
                <a:ln>
                  <a:noFill/>
                </a:ln>
                <a:solidFill>
                  <a:srgbClr val="5E5E5E"/>
                </a:solidFill>
                <a:effectLst/>
                <a:uLnTx/>
                <a:uFillTx/>
                <a:latin typeface="Calibri"/>
                <a:ea typeface="+mn-ea"/>
                <a:cs typeface="+mn-cs"/>
              </a:rPr>
              <a:t>Highly interdisciplinary: linguistics, law, ethics, philosophy, computer science, artificial intelligence, … </a:t>
            </a:r>
          </a:p>
        </p:txBody>
      </p:sp>
    </p:spTree>
    <p:extLst>
      <p:ext uri="{BB962C8B-B14F-4D97-AF65-F5344CB8AC3E}">
        <p14:creationId xmlns:p14="http://schemas.microsoft.com/office/powerpoint/2010/main" val="180793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Argumentative Sequence Labelling</a:t>
            </a:r>
          </a:p>
        </p:txBody>
      </p:sp>
      <p:sp>
        <p:nvSpPr>
          <p:cNvPr id="3" name="Segnaposto testo 2"/>
          <p:cNvSpPr>
            <a:spLocks noGrp="1"/>
          </p:cNvSpPr>
          <p:nvPr>
            <p:ph type="body" sz="quarter" idx="11"/>
          </p:nvPr>
        </p:nvSpPr>
        <p:spPr>
          <a:xfrm>
            <a:off x="587847" y="2864912"/>
            <a:ext cx="4488828" cy="1368053"/>
          </a:xfrm>
        </p:spPr>
        <p:txBody>
          <a:bodyPr/>
          <a:lstStyle/>
          <a:p>
            <a:pPr algn="ctr"/>
            <a:r>
              <a:rPr lang="en-GB" sz="2400" b="1" dirty="0"/>
              <a:t>Task 1</a:t>
            </a:r>
            <a:endParaRPr lang="en-GB" sz="1050" b="1" u="sng" dirty="0"/>
          </a:p>
          <a:p>
            <a:endParaRPr lang="en-GB" b="1" dirty="0"/>
          </a:p>
          <a:p>
            <a:r>
              <a:rPr lang="en-GB" b="1" dirty="0"/>
              <a:t>- </a:t>
            </a:r>
            <a:r>
              <a:rPr lang="en-GB" b="1" u="sng" dirty="0"/>
              <a:t>argumentative</a:t>
            </a:r>
            <a:r>
              <a:rPr lang="en-GB" b="1" dirty="0"/>
              <a:t> vs </a:t>
            </a:r>
            <a:r>
              <a:rPr lang="en-GB" b="1" u="sng" dirty="0"/>
              <a:t>non-argumentative</a:t>
            </a:r>
          </a:p>
          <a:p>
            <a:endParaRPr lang="en-GB" b="1" dirty="0"/>
          </a:p>
        </p:txBody>
      </p:sp>
      <p:sp>
        <p:nvSpPr>
          <p:cNvPr id="31" name="CasellaDiTesto 30"/>
          <p:cNvSpPr txBox="1"/>
          <p:nvPr/>
        </p:nvSpPr>
        <p:spPr>
          <a:xfrm flipH="1">
            <a:off x="1765625" y="4460295"/>
            <a:ext cx="2011681" cy="1323439"/>
          </a:xfrm>
          <a:prstGeom prst="rect">
            <a:avLst/>
          </a:prstGeom>
          <a:noFill/>
          <a:ln>
            <a:solidFill>
              <a:schemeClr val="tx1">
                <a:lumMod val="65000"/>
                <a:lumOff val="3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B-ARG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I-ARG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(L-ARG)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(U-ARG)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O</a:t>
            </a:r>
          </a:p>
        </p:txBody>
      </p:sp>
      <p:sp>
        <p:nvSpPr>
          <p:cNvPr id="49" name="Segnaposto testo 2"/>
          <p:cNvSpPr txBox="1">
            <a:spLocks/>
          </p:cNvSpPr>
          <p:nvPr/>
        </p:nvSpPr>
        <p:spPr>
          <a:xfrm>
            <a:off x="5591944" y="2864912"/>
            <a:ext cx="4715907" cy="145203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Task 2</a:t>
            </a:r>
            <a:endParaRPr kumimoji="0" lang="en-GB" sz="105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GB" sz="1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premise</a:t>
            </a: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vs </a:t>
            </a:r>
            <a:r>
              <a:rPr kumimoji="0" lang="en-GB" sz="1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claim</a:t>
            </a: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vs </a:t>
            </a:r>
            <a:r>
              <a:rPr kumimoji="0" lang="en-GB" sz="1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non-argumentative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grpSp>
        <p:nvGrpSpPr>
          <p:cNvPr id="5" name="Gruppo 4"/>
          <p:cNvGrpSpPr/>
          <p:nvPr/>
        </p:nvGrpSpPr>
        <p:grpSpPr>
          <a:xfrm>
            <a:off x="5944433" y="4522250"/>
            <a:ext cx="4010927" cy="1413900"/>
            <a:chOff x="6098544" y="3887179"/>
            <a:chExt cx="4010927" cy="1413900"/>
          </a:xfrm>
        </p:grpSpPr>
        <p:sp>
          <p:nvSpPr>
            <p:cNvPr id="50" name="CasellaDiTesto 49"/>
            <p:cNvSpPr txBox="1"/>
            <p:nvPr/>
          </p:nvSpPr>
          <p:spPr>
            <a:xfrm flipH="1">
              <a:off x="8097790" y="3887179"/>
              <a:ext cx="2011681" cy="1077218"/>
            </a:xfrm>
            <a:prstGeom prst="rect">
              <a:avLst/>
            </a:prstGeom>
            <a:noFill/>
            <a:ln>
              <a:solidFill>
                <a:schemeClr val="tx1">
                  <a:lumMod val="65000"/>
                  <a:lumOff val="3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B- CLAIM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I- CLAIM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(L- CLAIM)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(U- CLAIM)</a:t>
              </a:r>
            </a:p>
          </p:txBody>
        </p:sp>
        <p:sp>
          <p:nvSpPr>
            <p:cNvPr id="51" name="CasellaDiTesto 50"/>
            <p:cNvSpPr txBox="1"/>
            <p:nvPr/>
          </p:nvSpPr>
          <p:spPr>
            <a:xfrm flipH="1">
              <a:off x="6098544" y="3887179"/>
              <a:ext cx="2011681" cy="1077218"/>
            </a:xfrm>
            <a:prstGeom prst="rect">
              <a:avLst/>
            </a:prstGeom>
            <a:noFill/>
            <a:ln>
              <a:solidFill>
                <a:schemeClr val="tx1">
                  <a:lumMod val="65000"/>
                  <a:lumOff val="3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B-PREMISE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I-PREMISE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(L-PREMISE)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rPr>
                <a:t>(U-PREMISE)</a:t>
              </a:r>
            </a:p>
          </p:txBody>
        </p:sp>
        <p:sp>
          <p:nvSpPr>
            <p:cNvPr id="52" name="CasellaDiTesto 51"/>
            <p:cNvSpPr txBox="1"/>
            <p:nvPr/>
          </p:nvSpPr>
          <p:spPr>
            <a:xfrm flipH="1">
              <a:off x="6098544" y="4964397"/>
              <a:ext cx="4010926" cy="336682"/>
            </a:xfrm>
            <a:prstGeom prst="rect">
              <a:avLst/>
            </a:prstGeom>
            <a:noFill/>
            <a:ln>
              <a:solidFill>
                <a:schemeClr val="tx1">
                  <a:lumMod val="65000"/>
                  <a:lumOff val="3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orbel" panose="020B0503020204020204"/>
                  <a:ea typeface="+mn-ea"/>
                  <a:cs typeface="+mn-cs"/>
                </a:rPr>
                <a:t>O</a:t>
              </a:r>
              <a:endParaRPr kumimoji="0" lang="en-GB" sz="16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sp>
        <p:nvSpPr>
          <p:cNvPr id="53" name="Segnaposto testo 2"/>
          <p:cNvSpPr txBox="1">
            <a:spLocks/>
          </p:cNvSpPr>
          <p:nvPr/>
        </p:nvSpPr>
        <p:spPr>
          <a:xfrm>
            <a:off x="3071664" y="1736222"/>
            <a:ext cx="4488828" cy="684027"/>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Fine-tuning BERT</a:t>
            </a:r>
            <a:endPar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1" name="Rettangolo 42">
            <a:extLst>
              <a:ext uri="{FF2B5EF4-FFF2-40B4-BE49-F238E27FC236}">
                <a16:creationId xmlns:a16="http://schemas.microsoft.com/office/drawing/2014/main" id="{298AB404-F96E-0ECD-538C-F37B2DACA545}"/>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31528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Argumentative Sequence Labelling</a:t>
            </a:r>
          </a:p>
        </p:txBody>
      </p:sp>
      <p:sp>
        <p:nvSpPr>
          <p:cNvPr id="3" name="Segnaposto testo 2"/>
          <p:cNvSpPr>
            <a:spLocks noGrp="1"/>
          </p:cNvSpPr>
          <p:nvPr>
            <p:ph type="body" sz="quarter" idx="11"/>
          </p:nvPr>
        </p:nvSpPr>
        <p:spPr>
          <a:xfrm>
            <a:off x="527052" y="1412875"/>
            <a:ext cx="10055406" cy="825371"/>
          </a:xfrm>
        </p:spPr>
        <p:txBody>
          <a:bodyPr/>
          <a:lstStyle/>
          <a:p>
            <a:r>
              <a:rPr lang="en-GB" sz="2400" b="1" dirty="0"/>
              <a:t>Results – Task 1</a:t>
            </a:r>
            <a:endParaRPr lang="en-GB" sz="1050" b="1" u="sng" dirty="0"/>
          </a:p>
          <a:p>
            <a:endParaRPr lang="en-GB" b="1" dirty="0"/>
          </a:p>
        </p:txBody>
      </p:sp>
      <p:grpSp>
        <p:nvGrpSpPr>
          <p:cNvPr id="5" name="Gruppo 4"/>
          <p:cNvGrpSpPr/>
          <p:nvPr/>
        </p:nvGrpSpPr>
        <p:grpSpPr>
          <a:xfrm>
            <a:off x="4111980" y="1268760"/>
            <a:ext cx="4347653" cy="4608512"/>
            <a:chOff x="4111980" y="1268760"/>
            <a:chExt cx="4347653" cy="4608512"/>
          </a:xfrm>
        </p:grpSpPr>
        <p:pic>
          <p:nvPicPr>
            <p:cNvPr id="31" name="Immagin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980" y="1268760"/>
              <a:ext cx="4347653" cy="4608512"/>
            </a:xfrm>
            <a:prstGeom prst="rect">
              <a:avLst/>
            </a:prstGeom>
          </p:spPr>
        </p:pic>
        <p:sp>
          <p:nvSpPr>
            <p:cNvPr id="34" name="Rettangolo arrotondato 33"/>
            <p:cNvSpPr/>
            <p:nvPr/>
          </p:nvSpPr>
          <p:spPr>
            <a:xfrm>
              <a:off x="6895192" y="3147636"/>
              <a:ext cx="568960" cy="569395"/>
            </a:xfrm>
            <a:prstGeom prst="roundRect">
              <a:avLst/>
            </a:prstGeom>
            <a:no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5" name="Rettangolo arrotondato 34"/>
            <p:cNvSpPr/>
            <p:nvPr/>
          </p:nvSpPr>
          <p:spPr>
            <a:xfrm>
              <a:off x="6895192" y="5229200"/>
              <a:ext cx="568960" cy="601587"/>
            </a:xfrm>
            <a:prstGeom prst="roundRect">
              <a:avLst/>
            </a:prstGeom>
            <a:no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sp>
        <p:nvSpPr>
          <p:cNvPr id="12" name="Rettangolo 42">
            <a:extLst>
              <a:ext uri="{FF2B5EF4-FFF2-40B4-BE49-F238E27FC236}">
                <a16:creationId xmlns:a16="http://schemas.microsoft.com/office/drawing/2014/main" id="{8FCDF9BC-41F0-C00D-4E1F-A6841537AF6D}"/>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76082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Argumentative Sequence Labelling</a:t>
            </a:r>
          </a:p>
        </p:txBody>
      </p:sp>
      <p:sp>
        <p:nvSpPr>
          <p:cNvPr id="3" name="Segnaposto testo 2"/>
          <p:cNvSpPr>
            <a:spLocks noGrp="1"/>
          </p:cNvSpPr>
          <p:nvPr>
            <p:ph type="body" sz="quarter" idx="11"/>
          </p:nvPr>
        </p:nvSpPr>
        <p:spPr>
          <a:xfrm>
            <a:off x="527052" y="1412875"/>
            <a:ext cx="10055406" cy="825371"/>
          </a:xfrm>
        </p:spPr>
        <p:txBody>
          <a:bodyPr/>
          <a:lstStyle/>
          <a:p>
            <a:r>
              <a:rPr lang="en-GB" sz="2400" b="1" dirty="0"/>
              <a:t>Results – Task 2</a:t>
            </a:r>
            <a:endParaRPr lang="en-GB" sz="1050" b="1" u="sng" dirty="0"/>
          </a:p>
          <a:p>
            <a:endParaRPr lang="en-GB" b="1" dirty="0"/>
          </a:p>
        </p:txBody>
      </p:sp>
      <p:pic>
        <p:nvPicPr>
          <p:cNvPr id="33" name="Immagin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252" y="1015510"/>
            <a:ext cx="3894940" cy="5287832"/>
          </a:xfrm>
          <a:prstGeom prst="rect">
            <a:avLst/>
          </a:prstGeom>
        </p:spPr>
      </p:pic>
      <p:sp>
        <p:nvSpPr>
          <p:cNvPr id="36" name="Rettangolo arrotondato 35"/>
          <p:cNvSpPr/>
          <p:nvPr/>
        </p:nvSpPr>
        <p:spPr>
          <a:xfrm>
            <a:off x="6589040" y="3136228"/>
            <a:ext cx="528320" cy="508000"/>
          </a:xfrm>
          <a:prstGeom prst="roundRect">
            <a:avLst/>
          </a:prstGeom>
          <a:no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7" name="Rettangolo arrotondato 36"/>
          <p:cNvSpPr/>
          <p:nvPr/>
        </p:nvSpPr>
        <p:spPr>
          <a:xfrm>
            <a:off x="6589040" y="5728516"/>
            <a:ext cx="528320" cy="508000"/>
          </a:xfrm>
          <a:prstGeom prst="roundRect">
            <a:avLst/>
          </a:prstGeom>
          <a:no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Rettangolo 42">
            <a:extLst>
              <a:ext uri="{FF2B5EF4-FFF2-40B4-BE49-F238E27FC236}">
                <a16:creationId xmlns:a16="http://schemas.microsoft.com/office/drawing/2014/main" id="{DD7EB7D4-FF1F-6973-9990-904A99132B80}"/>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71521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4">
            <a:extLst>
              <a:ext uri="{FF2B5EF4-FFF2-40B4-BE49-F238E27FC236}">
                <a16:creationId xmlns:a16="http://schemas.microsoft.com/office/drawing/2014/main" id="{C358CFDB-AFFE-17D8-AA37-6CA2A2545AC1}"/>
              </a:ext>
            </a:extLst>
          </p:cNvPr>
          <p:cNvPicPr>
            <a:picLocks noChangeAspect="1"/>
          </p:cNvPicPr>
          <p:nvPr/>
        </p:nvPicPr>
        <p:blipFill>
          <a:blip r:embed="rId3"/>
          <a:stretch>
            <a:fillRect/>
          </a:stretch>
        </p:blipFill>
        <p:spPr>
          <a:xfrm>
            <a:off x="198705" y="2226270"/>
            <a:ext cx="11794589" cy="2061552"/>
          </a:xfrm>
          <a:prstGeom prst="rect">
            <a:avLst/>
          </a:prstGeom>
        </p:spPr>
      </p:pic>
    </p:spTree>
    <p:extLst>
      <p:ext uri="{BB962C8B-B14F-4D97-AF65-F5344CB8AC3E}">
        <p14:creationId xmlns:p14="http://schemas.microsoft.com/office/powerpoint/2010/main" val="591105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27051" y="473531"/>
            <a:ext cx="10140303" cy="648071"/>
          </a:xfrm>
        </p:spPr>
        <p:txBody>
          <a:bodyPr/>
          <a:lstStyle/>
          <a:p>
            <a:r>
              <a:rPr lang="en-GB" dirty="0"/>
              <a:t>Argumentative Sequence Labelling</a:t>
            </a:r>
          </a:p>
        </p:txBody>
      </p:sp>
      <p:sp>
        <p:nvSpPr>
          <p:cNvPr id="31" name="Segnaposto testo 2"/>
          <p:cNvSpPr>
            <a:spLocks noGrp="1"/>
          </p:cNvSpPr>
          <p:nvPr>
            <p:ph type="body" sz="quarter" idx="11"/>
          </p:nvPr>
        </p:nvSpPr>
        <p:spPr>
          <a:xfrm>
            <a:off x="546784" y="2204864"/>
            <a:ext cx="9853109" cy="3296733"/>
          </a:xfrm>
        </p:spPr>
        <p:txBody>
          <a:bodyPr>
            <a:normAutofit/>
          </a:bodyPr>
          <a:lstStyle/>
          <a:p>
            <a:r>
              <a:rPr lang="en-GB" dirty="0"/>
              <a:t>Transfer Learning can be used to perform </a:t>
            </a:r>
            <a:r>
              <a:rPr lang="en-GB" b="1" dirty="0"/>
              <a:t>Sequence Labelling </a:t>
            </a:r>
            <a:r>
              <a:rPr lang="en-GB" dirty="0"/>
              <a:t>of argumentative components such as </a:t>
            </a:r>
            <a:r>
              <a:rPr lang="en-GB" b="1" dirty="0"/>
              <a:t>premises and conclusions</a:t>
            </a:r>
            <a:r>
              <a:rPr lang="en-GB" dirty="0"/>
              <a:t>.</a:t>
            </a:r>
          </a:p>
        </p:txBody>
      </p:sp>
      <p:sp>
        <p:nvSpPr>
          <p:cNvPr id="9" name="Rettangolo 42">
            <a:extLst>
              <a:ext uri="{FF2B5EF4-FFF2-40B4-BE49-F238E27FC236}">
                <a16:creationId xmlns:a16="http://schemas.microsoft.com/office/drawing/2014/main" id="{1CD31164-C0DF-9659-303E-FECF2DC1CBF4}"/>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BBB3EE8C-04BC-D595-A308-488ADD5A5632}"/>
              </a:ext>
            </a:extLst>
          </p:cNvPr>
          <p:cNvSpPr txBox="1"/>
          <p:nvPr/>
        </p:nvSpPr>
        <p:spPr>
          <a:xfrm>
            <a:off x="413726" y="5774266"/>
            <a:ext cx="7335663" cy="60016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Sequence labelling of </a:t>
            </a:r>
            <a:r>
              <a:rPr kumimoji="0" lang="en-LU" sz="1100" b="1" i="0" u="sng" strike="noStrike" kern="1200" cap="none" spc="0" normalizeH="0" baseline="0" noProof="0" dirty="0">
                <a:ln>
                  <a:noFill/>
                </a:ln>
                <a:solidFill>
                  <a:srgbClr val="000000"/>
                </a:solidFill>
                <a:effectLst/>
                <a:uLnTx/>
                <a:uFillTx/>
                <a:latin typeface="Corbel" panose="020B0503020204020204"/>
                <a:ea typeface="+mn-ea"/>
                <a:cs typeface="+mn-cs"/>
              </a:rPr>
              <a:t>argumentative premises and conclusions</a:t>
            </a: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 in text</a:t>
            </a:r>
            <a:endPar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(Liga 2020, “</a:t>
            </a:r>
            <a:r>
              <a:rPr kumimoji="0" lang="en-GB" sz="1100" b="0" i="0" u="none" strike="noStrike" kern="1200" cap="none" spc="0" normalizeH="0" baseline="0" noProof="0" dirty="0">
                <a:ln>
                  <a:noFill/>
                </a:ln>
                <a:solidFill>
                  <a:srgbClr val="000000"/>
                </a:solidFill>
                <a:effectLst/>
                <a:uLnTx/>
                <a:uFillTx/>
                <a:latin typeface="Corbel" panose="020B0503020204020204"/>
                <a:ea typeface="+mn-ea"/>
                <a:cs typeface="+mn-cs"/>
                <a:hlinkClick r:id="rId3"/>
              </a:rPr>
              <a:t>Hybrid Artificial Intelligence to Extract Patterns and Rules from Argumentative and Legal Texts</a:t>
            </a: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3182929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7856389" y="1083732"/>
            <a:ext cx="3507654" cy="4690534"/>
          </a:xfrm>
        </p:spPr>
        <p:txBody>
          <a:bodyPr vert="horz" lIns="91440" tIns="45720" rIns="91440" bIns="45720" rtlCol="0" anchor="ctr">
            <a:normAutofit/>
          </a:bodyPr>
          <a:lstStyle/>
          <a:p>
            <a:pPr marL="0" indent="0">
              <a:buNone/>
            </a:pPr>
            <a:r>
              <a:rPr lang="en-US" sz="2800" b="1" spc="-100" dirty="0">
                <a:solidFill>
                  <a:schemeClr val="tx1">
                    <a:lumMod val="75000"/>
                    <a:lumOff val="25000"/>
                  </a:schemeClr>
                </a:solidFill>
              </a:rPr>
              <a:t>Case study 3</a:t>
            </a:r>
          </a:p>
          <a:p>
            <a:pPr marL="0" indent="0">
              <a:buNone/>
            </a:pPr>
            <a:r>
              <a:rPr lang="en-LU" sz="2400" dirty="0"/>
              <a:t>Normative provisions</a:t>
            </a:r>
          </a:p>
        </p:txBody>
      </p:sp>
      <p:sp>
        <p:nvSpPr>
          <p:cNvPr id="2" name="Rettangolo 42">
            <a:extLst>
              <a:ext uri="{FF2B5EF4-FFF2-40B4-BE49-F238E27FC236}">
                <a16:creationId xmlns:a16="http://schemas.microsoft.com/office/drawing/2014/main" id="{DCCDB0AD-4D1C-94D4-B292-91E439D76CCB}"/>
              </a:ext>
            </a:extLst>
          </p:cNvPr>
          <p:cNvSpPr/>
          <p:nvPr/>
        </p:nvSpPr>
        <p:spPr>
          <a:xfrm>
            <a:off x="-1" y="758282"/>
            <a:ext cx="3507654" cy="5330863"/>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52340D23-E9B8-4476-6A11-24EF162710C3}"/>
              </a:ext>
            </a:extLst>
          </p:cNvPr>
          <p:cNvSpPr txBox="1"/>
          <p:nvPr/>
        </p:nvSpPr>
        <p:spPr>
          <a:xfrm>
            <a:off x="437172" y="5799636"/>
            <a:ext cx="7335663" cy="60016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Sequence labelling of </a:t>
            </a:r>
            <a:r>
              <a:rPr kumimoji="0" lang="en-LU" sz="1100" b="1" i="0" u="sng" strike="noStrike" kern="1200" cap="none" spc="0" normalizeH="0" baseline="0" noProof="0" dirty="0">
                <a:ln>
                  <a:noFill/>
                </a:ln>
                <a:solidFill>
                  <a:srgbClr val="000000"/>
                </a:solidFill>
                <a:effectLst/>
                <a:uLnTx/>
                <a:uFillTx/>
                <a:latin typeface="Corbel" panose="020B0503020204020204"/>
                <a:ea typeface="+mn-ea"/>
                <a:cs typeface="+mn-cs"/>
              </a:rPr>
              <a:t>argumentative premises and conclusions</a:t>
            </a: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 in text</a:t>
            </a:r>
            <a:endPar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LU" sz="11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(Liga &amp; Robaldo 2023, “</a:t>
            </a:r>
            <a:r>
              <a:rPr kumimoji="0" lang="en-GB" sz="11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Classifying norms via pre-trained language models: experiments on the DAPRECO-KB</a:t>
            </a:r>
            <a:r>
              <a:rPr kumimoji="0" lang="en-LU" sz="1100" b="0" i="0" u="none" strike="noStrike" kern="1200" cap="none" spc="0" normalizeH="0" baseline="0" noProof="0" dirty="0">
                <a:ln>
                  <a:noFill/>
                </a:ln>
                <a:solidFill>
                  <a:srgbClr val="000000"/>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1441526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Detecting Rules and their deontic modality</a:t>
            </a:r>
          </a:p>
        </p:txBody>
      </p:sp>
      <p:sp>
        <p:nvSpPr>
          <p:cNvPr id="3" name="Segnaposto testo 2"/>
          <p:cNvSpPr>
            <a:spLocks noGrp="1"/>
          </p:cNvSpPr>
          <p:nvPr>
            <p:ph type="body" sz="quarter" idx="11"/>
          </p:nvPr>
        </p:nvSpPr>
        <p:spPr/>
        <p:txBody>
          <a:bodyPr>
            <a:normAutofit/>
          </a:bodyPr>
          <a:lstStyle/>
          <a:p>
            <a:r>
              <a:rPr lang="en-GB" b="1" dirty="0"/>
              <a:t>Methods:</a:t>
            </a:r>
          </a:p>
          <a:p>
            <a:pPr marL="285750" indent="-285750">
              <a:buFont typeface="Arial" charset="0"/>
              <a:buChar char="•"/>
            </a:pPr>
            <a:r>
              <a:rPr lang="en-GB" dirty="0"/>
              <a:t>LLMs (fine-tuning), and also TKs</a:t>
            </a:r>
          </a:p>
          <a:p>
            <a:pPr marL="285750" indent="-285750">
              <a:buFont typeface="Arial" charset="0"/>
              <a:buChar char="•"/>
            </a:pPr>
            <a:r>
              <a:rPr lang="en-GB" dirty="0"/>
              <a:t>Legal Knowledge Representation</a:t>
            </a:r>
          </a:p>
          <a:p>
            <a:endParaRPr lang="en-GB" dirty="0"/>
          </a:p>
          <a:p>
            <a:r>
              <a:rPr lang="en-GB" b="1" dirty="0"/>
              <a:t>Aims:</a:t>
            </a:r>
          </a:p>
          <a:p>
            <a:r>
              <a:rPr lang="en-GB" dirty="0"/>
              <a:t>automatic classification of rules and deontic modalities</a:t>
            </a:r>
          </a:p>
        </p:txBody>
      </p:sp>
      <p:sp>
        <p:nvSpPr>
          <p:cNvPr id="20" name="CasellaDiTesto 19"/>
          <p:cNvSpPr txBox="1"/>
          <p:nvPr/>
        </p:nvSpPr>
        <p:spPr>
          <a:xfrm>
            <a:off x="5592833" y="1375020"/>
            <a:ext cx="410356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Dataset:</a:t>
            </a:r>
            <a:endParaRPr kumimoji="0" lang="en-GB"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GB"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707 legal provisions of the GDPR</a:t>
            </a:r>
          </a:p>
        </p:txBody>
      </p:sp>
      <p:sp>
        <p:nvSpPr>
          <p:cNvPr id="10" name="Rettangolo 42">
            <a:extLst>
              <a:ext uri="{FF2B5EF4-FFF2-40B4-BE49-F238E27FC236}">
                <a16:creationId xmlns:a16="http://schemas.microsoft.com/office/drawing/2014/main" id="{D5E55F87-97F5-9EA3-0490-D4DBF6C8B4DA}"/>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78501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Detecting Rules and their deontic modality</a:t>
            </a:r>
          </a:p>
        </p:txBody>
      </p:sp>
      <p:grpSp>
        <p:nvGrpSpPr>
          <p:cNvPr id="20" name="Gruppo 19"/>
          <p:cNvGrpSpPr/>
          <p:nvPr/>
        </p:nvGrpSpPr>
        <p:grpSpPr>
          <a:xfrm>
            <a:off x="695400" y="1412212"/>
            <a:ext cx="9236058" cy="3647711"/>
            <a:chOff x="1756486" y="2233225"/>
            <a:chExt cx="9236058" cy="3647711"/>
          </a:xfrm>
        </p:grpSpPr>
        <p:sp>
          <p:nvSpPr>
            <p:cNvPr id="21" name="CasellaDiTesto 20"/>
            <p:cNvSpPr txBox="1"/>
            <p:nvPr/>
          </p:nvSpPr>
          <p:spPr>
            <a:xfrm>
              <a:off x="1756486" y="2233225"/>
              <a:ext cx="7748290" cy="1754326"/>
            </a:xfrm>
            <a:prstGeom prst="rect">
              <a:avLst/>
            </a:prstGeom>
            <a:noFill/>
            <a:ln>
              <a:solidFill>
                <a:schemeClr val="accent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0000"/>
                  </a:solidFill>
                  <a:effectLst/>
                  <a:uLnTx/>
                  <a:uFillTx/>
                  <a:latin typeface="Corbel" panose="020B0503020204020204"/>
                  <a:ea typeface="+mn-ea"/>
                  <a:cs typeface="+mn-cs"/>
                </a:rPr>
                <a:t>LegalRuleML</a:t>
              </a: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orbel" panose="020B0503020204020204"/>
                  <a:ea typeface="+mn-ea"/>
                  <a:cs typeface="+mn-cs"/>
                </a:rPr>
                <a:t>LegalXML</a:t>
              </a: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 standard for representing </a:t>
              </a: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the logical rules of legal documents</a:t>
              </a: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 and connect them to their natural language representation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22" name="Gruppo 21"/>
            <p:cNvGrpSpPr/>
            <p:nvPr/>
          </p:nvGrpSpPr>
          <p:grpSpPr>
            <a:xfrm>
              <a:off x="9299407" y="2528404"/>
              <a:ext cx="1630306" cy="1332644"/>
              <a:chOff x="7372043" y="2763524"/>
              <a:chExt cx="3981757" cy="1332644"/>
            </a:xfrm>
          </p:grpSpPr>
          <p:sp>
            <p:nvSpPr>
              <p:cNvPr id="27" name="Ovale 26"/>
              <p:cNvSpPr/>
              <p:nvPr/>
            </p:nvSpPr>
            <p:spPr>
              <a:xfrm>
                <a:off x="7372043" y="2763524"/>
                <a:ext cx="3981757" cy="1332644"/>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8" name="CasellaDiTesto 27"/>
              <p:cNvSpPr txBox="1"/>
              <p:nvPr/>
            </p:nvSpPr>
            <p:spPr>
              <a:xfrm>
                <a:off x="7525497" y="3210830"/>
                <a:ext cx="3674846" cy="523220"/>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Logical/Inferential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Dimension</a:t>
                </a:r>
              </a:p>
            </p:txBody>
          </p:sp>
        </p:grpSp>
        <p:sp>
          <p:nvSpPr>
            <p:cNvPr id="23" name="CasellaDiTesto 22"/>
            <p:cNvSpPr txBox="1"/>
            <p:nvPr/>
          </p:nvSpPr>
          <p:spPr>
            <a:xfrm>
              <a:off x="1756486" y="4126610"/>
              <a:ext cx="7748290" cy="1754326"/>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Akoma </a:t>
              </a:r>
              <a:r>
                <a:rPr kumimoji="0" lang="en-GB" sz="1800" b="1" i="0" u="none" strike="noStrike" kern="1200" cap="none" spc="0" normalizeH="0" baseline="0" noProof="0" dirty="0" err="1">
                  <a:ln>
                    <a:noFill/>
                  </a:ln>
                  <a:solidFill>
                    <a:srgbClr val="000000"/>
                  </a:solidFill>
                  <a:effectLst/>
                  <a:uLnTx/>
                  <a:uFillTx/>
                  <a:latin typeface="Corbel" panose="020B0503020204020204"/>
                  <a:ea typeface="+mn-ea"/>
                  <a:cs typeface="+mn-cs"/>
                </a:rPr>
                <a:t>Ntoso</a:t>
              </a: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en-GB" sz="1800" b="1" i="0" u="none" strike="noStrike" kern="1200" cap="none" spc="0" normalizeH="0" baseline="0" noProof="0" dirty="0" err="1">
                  <a:ln>
                    <a:noFill/>
                  </a:ln>
                  <a:solidFill>
                    <a:srgbClr val="000000"/>
                  </a:solidFill>
                  <a:effectLst/>
                  <a:uLnTx/>
                  <a:uFillTx/>
                  <a:latin typeface="Corbel" panose="020B0503020204020204"/>
                  <a:ea typeface="+mn-ea"/>
                  <a:cs typeface="+mn-cs"/>
                </a:rPr>
                <a:t>LegalDocML</a:t>
              </a: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orbel" panose="020B0503020204020204"/>
                  <a:ea typeface="+mn-ea"/>
                  <a:cs typeface="+mn-cs"/>
                </a:rPr>
                <a:t>LegalXML</a:t>
              </a: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 standard for representing </a:t>
              </a: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the structure of legal documents</a:t>
              </a: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 including not only their natural language but also many metadata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24" name="Gruppo 23"/>
            <p:cNvGrpSpPr/>
            <p:nvPr/>
          </p:nvGrpSpPr>
          <p:grpSpPr>
            <a:xfrm>
              <a:off x="9362238" y="4413990"/>
              <a:ext cx="1630306" cy="1332646"/>
              <a:chOff x="792922" y="2763523"/>
              <a:chExt cx="3981757" cy="1332646"/>
            </a:xfrm>
            <a:solidFill>
              <a:schemeClr val="tx2">
                <a:lumMod val="20000"/>
                <a:lumOff val="80000"/>
              </a:schemeClr>
            </a:solidFill>
          </p:grpSpPr>
          <p:sp>
            <p:nvSpPr>
              <p:cNvPr id="25" name="Ovale 24"/>
              <p:cNvSpPr/>
              <p:nvPr/>
            </p:nvSpPr>
            <p:spPr>
              <a:xfrm>
                <a:off x="792922" y="2763523"/>
                <a:ext cx="3981757" cy="133264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6" name="CasellaDiTesto 25"/>
              <p:cNvSpPr txBox="1"/>
              <p:nvPr/>
            </p:nvSpPr>
            <p:spPr>
              <a:xfrm>
                <a:off x="1141048" y="3168236"/>
                <a:ext cx="3285530" cy="523220"/>
              </a:xfrm>
              <a:prstGeom prst="rect">
                <a:avLst/>
              </a:prstGeom>
              <a:solidFill>
                <a:schemeClr val="accent1"/>
              </a:solidFill>
              <a:ln>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Legal document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structure</a:t>
                </a:r>
              </a:p>
            </p:txBody>
          </p:sp>
        </p:grpSp>
      </p:grpSp>
      <p:sp>
        <p:nvSpPr>
          <p:cNvPr id="3" name="Rettangolo 2"/>
          <p:cNvSpPr/>
          <p:nvPr/>
        </p:nvSpPr>
        <p:spPr>
          <a:xfrm>
            <a:off x="9552384" y="3096560"/>
            <a:ext cx="864096" cy="404448"/>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GDPR</a:t>
            </a:r>
          </a:p>
        </p:txBody>
      </p:sp>
      <p:cxnSp>
        <p:nvCxnSpPr>
          <p:cNvPr id="29" name="Connettore 2 28"/>
          <p:cNvCxnSpPr>
            <a:stCxn id="3" idx="0"/>
            <a:endCxn id="27" idx="5"/>
          </p:cNvCxnSpPr>
          <p:nvPr/>
        </p:nvCxnSpPr>
        <p:spPr>
          <a:xfrm flipH="1" flipV="1">
            <a:off x="9629874" y="2844874"/>
            <a:ext cx="354558" cy="251686"/>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p:cNvCxnSpPr>
            <a:cxnSpLocks/>
            <a:stCxn id="3" idx="2"/>
            <a:endCxn id="25" idx="7"/>
          </p:cNvCxnSpPr>
          <p:nvPr/>
        </p:nvCxnSpPr>
        <p:spPr>
          <a:xfrm flipH="1">
            <a:off x="9692705" y="3501008"/>
            <a:ext cx="291727" cy="28713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5" name="Gruppo 84"/>
          <p:cNvGrpSpPr/>
          <p:nvPr/>
        </p:nvGrpSpPr>
        <p:grpSpPr>
          <a:xfrm>
            <a:off x="1705539" y="5715253"/>
            <a:ext cx="7486805" cy="954107"/>
            <a:chOff x="2006144" y="5517232"/>
            <a:chExt cx="7486805" cy="954107"/>
          </a:xfrm>
        </p:grpSpPr>
        <p:sp>
          <p:nvSpPr>
            <p:cNvPr id="64" name="CasellaDiTesto 63"/>
            <p:cNvSpPr txBox="1"/>
            <p:nvPr/>
          </p:nvSpPr>
          <p:spPr>
            <a:xfrm>
              <a:off x="2006144" y="5517232"/>
              <a:ext cx="5071181" cy="954107"/>
            </a:xfrm>
            <a:prstGeom prst="rect">
              <a:avLst/>
            </a:prstGeom>
            <a:solidFill>
              <a:schemeClr val="bg1">
                <a:lumMod val="95000"/>
              </a:schemeClr>
            </a:solidFill>
            <a:ln w="12700">
              <a:solidFill>
                <a:schemeClr val="tx1">
                  <a:lumMod val="50000"/>
                  <a:lumOff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Athan</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et al., </a:t>
              </a:r>
              <a:r>
                <a:rPr kumimoji="0" lang="it-IT" sz="1400" b="1" i="1" u="none" strike="noStrike" kern="1200" cap="none" spc="0" normalizeH="0" baseline="0" noProof="0" dirty="0">
                  <a:ln>
                    <a:noFill/>
                  </a:ln>
                  <a:solidFill>
                    <a:srgbClr val="000000"/>
                  </a:solidFill>
                  <a:effectLst/>
                  <a:uLnTx/>
                  <a:uFillTx/>
                  <a:latin typeface="Corbel" panose="020B0503020204020204"/>
                  <a:ea typeface="+mn-ea"/>
                  <a:cs typeface="+mn-cs"/>
                </a:rPr>
                <a:t>Oasis </a:t>
              </a:r>
              <a:r>
                <a:rPr kumimoji="0" lang="it-IT" sz="1400" b="1" i="1" u="none" strike="noStrike" kern="1200" cap="none" spc="0" normalizeH="0" baseline="0" noProof="0" dirty="0" err="1">
                  <a:ln>
                    <a:noFill/>
                  </a:ln>
                  <a:solidFill>
                    <a:srgbClr val="000000"/>
                  </a:solidFill>
                  <a:effectLst/>
                  <a:uLnTx/>
                  <a:uFillTx/>
                  <a:latin typeface="Corbel" panose="020B0503020204020204"/>
                  <a:ea typeface="+mn-ea"/>
                  <a:cs typeface="+mn-cs"/>
                </a:rPr>
                <a:t>LegalRuleML</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Robaldo</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et al., </a:t>
              </a:r>
              <a:r>
                <a:rPr kumimoji="0" lang="it-IT" sz="1400" b="1" i="1" u="none" strike="noStrike" kern="1200" cap="none" spc="0" normalizeH="0" baseline="0" noProof="0" dirty="0">
                  <a:ln>
                    <a:noFill/>
                  </a:ln>
                  <a:solidFill>
                    <a:srgbClr val="000000"/>
                  </a:solidFill>
                  <a:effectLst/>
                  <a:uLnTx/>
                  <a:uFillTx/>
                  <a:latin typeface="Corbel" panose="020B0503020204020204"/>
                  <a:ea typeface="+mn-ea"/>
                  <a:cs typeface="+mn-cs"/>
                </a:rPr>
                <a:t>The </a:t>
              </a:r>
              <a:r>
                <a:rPr kumimoji="0" lang="it-IT" sz="1400" b="1" i="1" u="none" strike="noStrike" kern="1200" cap="none" spc="0" normalizeH="0" baseline="0" noProof="0" dirty="0" err="1">
                  <a:ln>
                    <a:noFill/>
                  </a:ln>
                  <a:solidFill>
                    <a:srgbClr val="000000"/>
                  </a:solidFill>
                  <a:effectLst/>
                  <a:uLnTx/>
                  <a:uFillTx/>
                  <a:latin typeface="Corbel" panose="020B0503020204020204"/>
                  <a:ea typeface="+mn-ea"/>
                  <a:cs typeface="+mn-cs"/>
                </a:rPr>
                <a:t>dapreco</a:t>
              </a:r>
              <a:r>
                <a:rPr kumimoji="0" lang="it-IT" sz="1400" b="1" i="1"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1400" b="1" i="1" u="none" strike="noStrike" kern="1200" cap="none" spc="0" normalizeH="0" baseline="0" noProof="0" dirty="0" err="1">
                  <a:ln>
                    <a:noFill/>
                  </a:ln>
                  <a:solidFill>
                    <a:srgbClr val="000000"/>
                  </a:solidFill>
                  <a:effectLst/>
                  <a:uLnTx/>
                  <a:uFillTx/>
                  <a:latin typeface="Corbel" panose="020B0503020204020204"/>
                  <a:ea typeface="+mn-ea"/>
                  <a:cs typeface="+mn-cs"/>
                </a:rPr>
                <a:t>knowledge</a:t>
              </a:r>
              <a:r>
                <a:rPr kumimoji="0" lang="it-IT" sz="1400" b="1" i="1" u="none" strike="noStrike" kern="1200" cap="none" spc="0" normalizeH="0" baseline="0" noProof="0" dirty="0">
                  <a:ln>
                    <a:noFill/>
                  </a:ln>
                  <a:solidFill>
                    <a:srgbClr val="000000"/>
                  </a:solidFill>
                  <a:effectLst/>
                  <a:uLnTx/>
                  <a:uFillTx/>
                  <a:latin typeface="Corbel" panose="020B0503020204020204"/>
                  <a:ea typeface="+mn-ea"/>
                  <a:cs typeface="+mn-cs"/>
                </a:rPr>
                <a:t> base</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Makinson</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and Van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Der</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Torre, </a:t>
              </a:r>
              <a:r>
                <a:rPr kumimoji="0" lang="it-IT" sz="1400" b="1" i="1" u="none" strike="noStrike" kern="1200" cap="none" spc="0" normalizeH="0" baseline="0" noProof="0" dirty="0">
                  <a:ln>
                    <a:noFill/>
                  </a:ln>
                  <a:solidFill>
                    <a:srgbClr val="000000"/>
                  </a:solidFill>
                  <a:effectLst/>
                  <a:uLnTx/>
                  <a:uFillTx/>
                  <a:latin typeface="Corbel" panose="020B0503020204020204"/>
                  <a:ea typeface="+mn-ea"/>
                  <a:cs typeface="+mn-cs"/>
                </a:rPr>
                <a:t>Input/output </a:t>
              </a:r>
              <a:r>
                <a:rPr kumimoji="0" lang="it-IT" sz="1400" b="1" i="1" u="none" strike="noStrike" kern="1200" cap="none" spc="0" normalizeH="0" baseline="0" noProof="0" dirty="0" err="1">
                  <a:ln>
                    <a:noFill/>
                  </a:ln>
                  <a:solidFill>
                    <a:srgbClr val="000000"/>
                  </a:solidFill>
                  <a:effectLst/>
                  <a:uLnTx/>
                  <a:uFillTx/>
                  <a:latin typeface="Corbel" panose="020B0503020204020204"/>
                  <a:ea typeface="+mn-ea"/>
                  <a:cs typeface="+mn-cs"/>
                </a:rPr>
                <a:t>logics</a:t>
              </a:r>
              <a:r>
                <a:rPr kumimoji="0" lang="it-IT" sz="1400" b="1" i="1"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(2000)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Palmirani</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and Vitali, </a:t>
              </a:r>
              <a:r>
                <a:rPr kumimoji="0" lang="it-IT" sz="1400" b="1" i="1" u="none" strike="noStrike" kern="1200" cap="none" spc="0" normalizeH="0" baseline="0" noProof="0" dirty="0" err="1">
                  <a:ln>
                    <a:noFill/>
                  </a:ln>
                  <a:solidFill>
                    <a:srgbClr val="000000"/>
                  </a:solidFill>
                  <a:effectLst/>
                  <a:uLnTx/>
                  <a:uFillTx/>
                  <a:latin typeface="Corbel" panose="020B0503020204020204"/>
                  <a:ea typeface="+mn-ea"/>
                  <a:cs typeface="+mn-cs"/>
                </a:rPr>
                <a:t>Akoma-ntoso</a:t>
              </a:r>
              <a:r>
                <a:rPr kumimoji="0" lang="it-IT" sz="1400" b="1" i="1" u="none" strike="noStrike" kern="1200" cap="none" spc="0" normalizeH="0" baseline="0" noProof="0" dirty="0">
                  <a:ln>
                    <a:noFill/>
                  </a:ln>
                  <a:solidFill>
                    <a:srgbClr val="000000"/>
                  </a:solidFill>
                  <a:effectLst/>
                  <a:uLnTx/>
                  <a:uFillTx/>
                  <a:latin typeface="Corbel" panose="020B0503020204020204"/>
                  <a:ea typeface="+mn-ea"/>
                  <a:cs typeface="+mn-cs"/>
                </a:rPr>
                <a:t> for </a:t>
              </a:r>
              <a:r>
                <a:rPr kumimoji="0" lang="it-IT" sz="1400" b="1" i="1" u="none" strike="noStrike" kern="1200" cap="none" spc="0" normalizeH="0" baseline="0" noProof="0" dirty="0" err="1">
                  <a:ln>
                    <a:noFill/>
                  </a:ln>
                  <a:solidFill>
                    <a:srgbClr val="000000"/>
                  </a:solidFill>
                  <a:effectLst/>
                  <a:uLnTx/>
                  <a:uFillTx/>
                  <a:latin typeface="Corbel" panose="020B0503020204020204"/>
                  <a:ea typeface="+mn-ea"/>
                  <a:cs typeface="+mn-cs"/>
                </a:rPr>
                <a:t>legal</a:t>
              </a:r>
              <a:r>
                <a:rPr kumimoji="0" lang="it-IT" sz="1400" b="1" i="1"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1400" b="1" i="1" u="none" strike="noStrike" kern="1200" cap="none" spc="0" normalizeH="0" baseline="0" noProof="0" dirty="0" err="1">
                  <a:ln>
                    <a:noFill/>
                  </a:ln>
                  <a:solidFill>
                    <a:srgbClr val="000000"/>
                  </a:solidFill>
                  <a:effectLst/>
                  <a:uLnTx/>
                  <a:uFillTx/>
                  <a:latin typeface="Corbel" panose="020B0503020204020204"/>
                  <a:ea typeface="+mn-ea"/>
                  <a:cs typeface="+mn-cs"/>
                </a:rPr>
                <a:t>documents</a:t>
              </a:r>
              <a:r>
                <a:rPr kumimoji="0" lang="it-IT" sz="1400" b="1" i="1"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(2011)</a:t>
              </a:r>
            </a:p>
          </p:txBody>
        </p:sp>
        <p:cxnSp>
          <p:nvCxnSpPr>
            <p:cNvPr id="77" name="Connettore 2 76"/>
            <p:cNvCxnSpPr/>
            <p:nvPr/>
          </p:nvCxnSpPr>
          <p:spPr>
            <a:xfrm flipH="1">
              <a:off x="6934164" y="5682343"/>
              <a:ext cx="452537" cy="3264"/>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ttore 2 78"/>
            <p:cNvCxnSpPr/>
            <p:nvPr/>
          </p:nvCxnSpPr>
          <p:spPr>
            <a:xfrm flipH="1">
              <a:off x="6939607" y="5874008"/>
              <a:ext cx="452537" cy="3264"/>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ttore 2 81"/>
            <p:cNvCxnSpPr/>
            <p:nvPr/>
          </p:nvCxnSpPr>
          <p:spPr>
            <a:xfrm flipH="1">
              <a:off x="6934163" y="6093296"/>
              <a:ext cx="452537" cy="3264"/>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ttore 2 82"/>
            <p:cNvCxnSpPr/>
            <p:nvPr/>
          </p:nvCxnSpPr>
          <p:spPr>
            <a:xfrm flipH="1">
              <a:off x="6934162" y="6329016"/>
              <a:ext cx="452537" cy="3264"/>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CasellaDiTesto 83"/>
            <p:cNvSpPr txBox="1"/>
            <p:nvPr/>
          </p:nvSpPr>
          <p:spPr>
            <a:xfrm>
              <a:off x="7320136" y="5517232"/>
              <a:ext cx="2172813" cy="954107"/>
            </a:xfrm>
            <a:prstGeom prst="rect">
              <a:avLst/>
            </a:prstGeom>
            <a:solidFill>
              <a:schemeClr val="bg1">
                <a:lumMod val="95000"/>
              </a:schemeClr>
            </a:solidFill>
            <a:ln w="12700">
              <a:solidFill>
                <a:schemeClr val="tx1">
                  <a:lumMod val="50000"/>
                  <a:lumOff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LegalRuleML</a:t>
              </a:r>
              <a:endPar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DAPRECO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I/O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Logic</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DAPRECO’s</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logic</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Akoma</a:t>
              </a:r>
              <a:r>
                <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it-IT" sz="1400" b="0" i="1" u="none" strike="noStrike" kern="1200" cap="none" spc="0" normalizeH="0" baseline="0" noProof="0" dirty="0" err="1">
                  <a:ln>
                    <a:noFill/>
                  </a:ln>
                  <a:solidFill>
                    <a:srgbClr val="000000"/>
                  </a:solidFill>
                  <a:effectLst/>
                  <a:uLnTx/>
                  <a:uFillTx/>
                  <a:latin typeface="Corbel" panose="020B0503020204020204"/>
                  <a:ea typeface="+mn-ea"/>
                  <a:cs typeface="+mn-cs"/>
                </a:rPr>
                <a:t>Ntoso</a:t>
              </a:r>
              <a:endParaRPr kumimoji="0" lang="it-IT" sz="1400" b="0" i="1"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sp>
        <p:nvSpPr>
          <p:cNvPr id="10" name="Rettangolo 42">
            <a:extLst>
              <a:ext uri="{FF2B5EF4-FFF2-40B4-BE49-F238E27FC236}">
                <a16:creationId xmlns:a16="http://schemas.microsoft.com/office/drawing/2014/main" id="{CC3AD83E-D2B9-CEBA-9EE7-BAA9C99BC86B}"/>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37149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Detecting Rules and their deontic modality</a:t>
            </a:r>
          </a:p>
        </p:txBody>
      </p:sp>
      <p:pic>
        <p:nvPicPr>
          <p:cNvPr id="29" name="Immagine 28"/>
          <p:cNvPicPr>
            <a:picLocks noChangeAspect="1"/>
          </p:cNvPicPr>
          <p:nvPr/>
        </p:nvPicPr>
        <p:blipFill>
          <a:blip r:embed="rId3"/>
          <a:srcRect/>
          <a:stretch/>
        </p:blipFill>
        <p:spPr>
          <a:xfrm>
            <a:off x="1329200" y="1153902"/>
            <a:ext cx="8501155" cy="4999721"/>
          </a:xfrm>
          <a:prstGeom prst="rect">
            <a:avLst/>
          </a:prstGeom>
        </p:spPr>
      </p:pic>
      <p:sp>
        <p:nvSpPr>
          <p:cNvPr id="11" name="Rettangolo 42">
            <a:extLst>
              <a:ext uri="{FF2B5EF4-FFF2-40B4-BE49-F238E27FC236}">
                <a16:creationId xmlns:a16="http://schemas.microsoft.com/office/drawing/2014/main" id="{BA7D4C66-FEFE-2D08-8FFF-0805C03A7EBC}"/>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80597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Detecting Rules and their deontic modality</a:t>
            </a:r>
          </a:p>
        </p:txBody>
      </p:sp>
      <p:sp>
        <p:nvSpPr>
          <p:cNvPr id="3" name="Segnaposto testo 2"/>
          <p:cNvSpPr>
            <a:spLocks noGrp="1"/>
          </p:cNvSpPr>
          <p:nvPr>
            <p:ph type="body" sz="quarter" idx="11"/>
          </p:nvPr>
        </p:nvSpPr>
        <p:spPr/>
        <p:txBody>
          <a:bodyPr/>
          <a:lstStyle/>
          <a:p>
            <a:r>
              <a:rPr lang="en-GB" b="1" dirty="0"/>
              <a:t>The dataset:</a:t>
            </a:r>
            <a:endParaRPr lang="en-GB" dirty="0"/>
          </a:p>
        </p:txBody>
      </p:sp>
      <p:pic>
        <p:nvPicPr>
          <p:cNvPr id="21" name="Immagin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688" y="1286667"/>
            <a:ext cx="5409701" cy="4690691"/>
          </a:xfrm>
          <a:prstGeom prst="rect">
            <a:avLst/>
          </a:prstGeom>
        </p:spPr>
      </p:pic>
      <p:sp>
        <p:nvSpPr>
          <p:cNvPr id="10" name="Rettangolo 42">
            <a:extLst>
              <a:ext uri="{FF2B5EF4-FFF2-40B4-BE49-F238E27FC236}">
                <a16:creationId xmlns:a16="http://schemas.microsoft.com/office/drawing/2014/main" id="{80780529-A02F-7C78-9156-397AA04D49CC}"/>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05952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F2ADB4-4CC2-7C41-84AC-22AB3D7907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5410" y="571909"/>
            <a:ext cx="8322428" cy="12572182"/>
          </a:xfrm>
        </p:spPr>
      </p:pic>
      <p:sp>
        <p:nvSpPr>
          <p:cNvPr id="3" name="Title 2">
            <a:extLst>
              <a:ext uri="{FF2B5EF4-FFF2-40B4-BE49-F238E27FC236}">
                <a16:creationId xmlns:a16="http://schemas.microsoft.com/office/drawing/2014/main" id="{9758915C-2F01-DA42-ABED-F8EB9A3726B5}"/>
              </a:ext>
            </a:extLst>
          </p:cNvPr>
          <p:cNvSpPr>
            <a:spLocks noGrp="1"/>
          </p:cNvSpPr>
          <p:nvPr>
            <p:ph type="title"/>
          </p:nvPr>
        </p:nvSpPr>
        <p:spPr/>
        <p:txBody>
          <a:bodyPr/>
          <a:lstStyle/>
          <a:p>
            <a:r>
              <a:rPr lang="en-US" dirty="0" err="1"/>
              <a:t>LogiKEy</a:t>
            </a:r>
            <a:r>
              <a:rPr lang="en-US" dirty="0"/>
              <a:t> (2020)</a:t>
            </a:r>
          </a:p>
        </p:txBody>
      </p:sp>
      <p:sp>
        <p:nvSpPr>
          <p:cNvPr id="4" name="Content Placeholder 1">
            <a:extLst>
              <a:ext uri="{FF2B5EF4-FFF2-40B4-BE49-F238E27FC236}">
                <a16:creationId xmlns:a16="http://schemas.microsoft.com/office/drawing/2014/main" id="{F8C8CEEC-37F8-9545-A3B6-B54FE95DC5AA}"/>
              </a:ext>
            </a:extLst>
          </p:cNvPr>
          <p:cNvSpPr txBox="1">
            <a:spLocks/>
          </p:cNvSpPr>
          <p:nvPr/>
        </p:nvSpPr>
        <p:spPr>
          <a:xfrm>
            <a:off x="526472" y="2249424"/>
            <a:ext cx="4479235"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a:lstStyle>
          <a:p>
            <a:pPr marL="365760" marR="0" lvl="0" indent="-256032" algn="l" defTabSz="914400" rtl="0" eaLnBrk="1" fontAlgn="auto" latinLnBrk="0" hangingPunct="1">
              <a:lnSpc>
                <a:spcPct val="100000"/>
              </a:lnSpc>
              <a:spcBef>
                <a:spcPts val="300"/>
              </a:spcBef>
              <a:spcAft>
                <a:spcPts val="0"/>
              </a:spcAft>
              <a:buClr>
                <a:srgbClr val="F69200"/>
              </a:buClr>
              <a:buSzTx/>
              <a:buFont typeface="Georgia"/>
              <a:buChar char="•"/>
              <a:tabLst/>
              <a:defRPr/>
            </a:pPr>
            <a:r>
              <a:rPr kumimoji="0" lang="en-US" sz="2800" b="0" i="0" u="none" strike="noStrike" kern="1200" cap="none" spc="0" normalizeH="0" baseline="0" noProof="0" dirty="0">
                <a:ln>
                  <a:noFill/>
                </a:ln>
                <a:solidFill>
                  <a:srgbClr val="5E5E5E"/>
                </a:solidFill>
                <a:effectLst/>
                <a:uLnTx/>
                <a:uFillTx/>
                <a:latin typeface="Calibri"/>
                <a:ea typeface="+mn-ea"/>
                <a:cs typeface="+mn-cs"/>
              </a:rPr>
              <a:t>Logic and Knowledge Engineering Framework and Methodology</a:t>
            </a:r>
          </a:p>
          <a:p>
            <a:pPr marL="365760" marR="0" lvl="0" indent="-256032" algn="l" defTabSz="914400" rtl="0" eaLnBrk="1" fontAlgn="auto" latinLnBrk="0" hangingPunct="1">
              <a:lnSpc>
                <a:spcPct val="100000"/>
              </a:lnSpc>
              <a:spcBef>
                <a:spcPts val="300"/>
              </a:spcBef>
              <a:spcAft>
                <a:spcPts val="0"/>
              </a:spcAft>
              <a:buClr>
                <a:srgbClr val="F69200"/>
              </a:buClr>
              <a:buSzTx/>
              <a:buFont typeface="Georgia"/>
              <a:buChar char="•"/>
              <a:tabLst/>
              <a:defRPr/>
            </a:pPr>
            <a:r>
              <a:rPr kumimoji="0" lang="en-US" sz="2800" b="0" i="0" u="none" strike="noStrike" kern="1200" cap="none" spc="0" normalizeH="0" baseline="0" noProof="0" dirty="0">
                <a:ln>
                  <a:noFill/>
                </a:ln>
                <a:solidFill>
                  <a:srgbClr val="5E5E5E"/>
                </a:solidFill>
                <a:effectLst/>
                <a:uLnTx/>
                <a:uFillTx/>
                <a:latin typeface="Calibri"/>
                <a:ea typeface="+mn-ea"/>
                <a:cs typeface="+mn-cs"/>
              </a:rPr>
              <a:t>Experimentation</a:t>
            </a:r>
          </a:p>
          <a:p>
            <a:pPr marL="365760" marR="0" lvl="0" indent="-256032" algn="l" defTabSz="914400" rtl="0" eaLnBrk="1" fontAlgn="auto" latinLnBrk="0" hangingPunct="1">
              <a:lnSpc>
                <a:spcPct val="100000"/>
              </a:lnSpc>
              <a:spcBef>
                <a:spcPts val="300"/>
              </a:spcBef>
              <a:spcAft>
                <a:spcPts val="0"/>
              </a:spcAft>
              <a:buClr>
                <a:srgbClr val="F69200"/>
              </a:buClr>
              <a:buSzTx/>
              <a:buFont typeface="Georgia"/>
              <a:buChar char="•"/>
              <a:tabLst/>
              <a:defRPr/>
            </a:pPr>
            <a:r>
              <a:rPr kumimoji="0" lang="en-US" sz="2800" b="0" i="0" u="none" strike="noStrike" kern="1200" cap="none" spc="0" normalizeH="0" baseline="0" noProof="0" dirty="0">
                <a:ln>
                  <a:noFill/>
                </a:ln>
                <a:solidFill>
                  <a:srgbClr val="5E5E5E"/>
                </a:solidFill>
                <a:effectLst/>
                <a:uLnTx/>
                <a:uFillTx/>
                <a:latin typeface="Calibri"/>
                <a:ea typeface="+mn-ea"/>
                <a:cs typeface="+mn-cs"/>
              </a:rPr>
              <a:t>Recent trend: “data sets”</a:t>
            </a:r>
          </a:p>
        </p:txBody>
      </p:sp>
      <p:pic>
        <p:nvPicPr>
          <p:cNvPr id="6" name="Picture 5">
            <a:extLst>
              <a:ext uri="{FF2B5EF4-FFF2-40B4-BE49-F238E27FC236}">
                <a16:creationId xmlns:a16="http://schemas.microsoft.com/office/drawing/2014/main" id="{29B0A897-A4E3-7E4A-8A39-5A49E5BB6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063" y="4720469"/>
            <a:ext cx="2898347" cy="2137531"/>
          </a:xfrm>
          <a:prstGeom prst="rect">
            <a:avLst/>
          </a:prstGeom>
        </p:spPr>
      </p:pic>
    </p:spTree>
    <p:extLst>
      <p:ext uri="{BB962C8B-B14F-4D97-AF65-F5344CB8AC3E}">
        <p14:creationId xmlns:p14="http://schemas.microsoft.com/office/powerpoint/2010/main" val="113570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en-GB" dirty="0"/>
              <a:t>Detecting Rules and their deontic modality</a:t>
            </a:r>
          </a:p>
        </p:txBody>
      </p:sp>
      <p:sp>
        <p:nvSpPr>
          <p:cNvPr id="16" name="Rettangolo 42">
            <a:extLst>
              <a:ext uri="{FF2B5EF4-FFF2-40B4-BE49-F238E27FC236}">
                <a16:creationId xmlns:a16="http://schemas.microsoft.com/office/drawing/2014/main" id="{5B91A162-AB51-284C-6602-FC88FF569FE4}"/>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6" name="Immagine 5">
            <a:extLst>
              <a:ext uri="{FF2B5EF4-FFF2-40B4-BE49-F238E27FC236}">
                <a16:creationId xmlns:a16="http://schemas.microsoft.com/office/drawing/2014/main" id="{EE4CD193-2493-3279-523A-49DFA3B0A465}"/>
              </a:ext>
            </a:extLst>
          </p:cNvPr>
          <p:cNvPicPr>
            <a:picLocks noChangeAspect="1"/>
          </p:cNvPicPr>
          <p:nvPr/>
        </p:nvPicPr>
        <p:blipFill>
          <a:blip r:embed="rId3"/>
          <a:stretch>
            <a:fillRect/>
          </a:stretch>
        </p:blipFill>
        <p:spPr>
          <a:xfrm>
            <a:off x="1011499" y="2142108"/>
            <a:ext cx="8432800" cy="2717800"/>
          </a:xfrm>
          <a:prstGeom prst="rect">
            <a:avLst/>
          </a:prstGeom>
        </p:spPr>
      </p:pic>
    </p:spTree>
    <p:extLst>
      <p:ext uri="{BB962C8B-B14F-4D97-AF65-F5344CB8AC3E}">
        <p14:creationId xmlns:p14="http://schemas.microsoft.com/office/powerpoint/2010/main" val="2179341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27051" y="473531"/>
            <a:ext cx="10140303" cy="648071"/>
          </a:xfrm>
        </p:spPr>
        <p:txBody>
          <a:bodyPr/>
          <a:lstStyle/>
          <a:p>
            <a:r>
              <a:rPr lang="en-GB" dirty="0"/>
              <a:t>Detecting Rules and their deontic modality</a:t>
            </a:r>
          </a:p>
        </p:txBody>
      </p:sp>
      <p:sp>
        <p:nvSpPr>
          <p:cNvPr id="31" name="Segnaposto testo 2"/>
          <p:cNvSpPr>
            <a:spLocks noGrp="1"/>
          </p:cNvSpPr>
          <p:nvPr>
            <p:ph type="body" sz="quarter" idx="11"/>
          </p:nvPr>
        </p:nvSpPr>
        <p:spPr>
          <a:xfrm>
            <a:off x="496387" y="2564792"/>
            <a:ext cx="9853109" cy="2340892"/>
          </a:xfrm>
        </p:spPr>
        <p:txBody>
          <a:bodyPr>
            <a:normAutofit/>
          </a:bodyPr>
          <a:lstStyle/>
          <a:p>
            <a:r>
              <a:rPr lang="en-GB" sz="2400" b="1" dirty="0"/>
              <a:t>Relevance for the legal domain:</a:t>
            </a:r>
          </a:p>
          <a:p>
            <a:pPr marL="285750" indent="-285750">
              <a:buFont typeface="Arial" charset="0"/>
              <a:buChar char="•"/>
            </a:pPr>
            <a:endParaRPr lang="en-GB" b="1" dirty="0"/>
          </a:p>
          <a:p>
            <a:r>
              <a:rPr lang="en-GB" dirty="0"/>
              <a:t>We can </a:t>
            </a:r>
            <a:r>
              <a:rPr lang="en-GB" b="1" dirty="0"/>
              <a:t>classify rules and deontic modalities automatically</a:t>
            </a:r>
            <a:r>
              <a:rPr lang="en-GB" dirty="0"/>
              <a:t>.</a:t>
            </a:r>
          </a:p>
          <a:p>
            <a:endParaRPr lang="en-GB" dirty="0"/>
          </a:p>
          <a:p>
            <a:r>
              <a:rPr lang="en-GB" dirty="0"/>
              <a:t>This is a crucial connection between </a:t>
            </a:r>
            <a:r>
              <a:rPr lang="en-GB" b="1" dirty="0"/>
              <a:t>deontic logic</a:t>
            </a:r>
            <a:r>
              <a:rPr lang="en-GB" dirty="0"/>
              <a:t> and </a:t>
            </a:r>
            <a:r>
              <a:rPr lang="en-GB" b="1" dirty="0"/>
              <a:t>natural language processing</a:t>
            </a:r>
            <a:r>
              <a:rPr lang="en-GB" dirty="0"/>
              <a:t>.</a:t>
            </a:r>
          </a:p>
        </p:txBody>
      </p:sp>
      <p:sp>
        <p:nvSpPr>
          <p:cNvPr id="60" name="Rettangolo 59"/>
          <p:cNvSpPr/>
          <p:nvPr/>
        </p:nvSpPr>
        <p:spPr>
          <a:xfrm>
            <a:off x="2502951" y="1595133"/>
            <a:ext cx="6188502" cy="369332"/>
          </a:xfrm>
          <a:prstGeom prst="rect">
            <a:avLst/>
          </a:prstGeom>
          <a:solidFill>
            <a:schemeClr val="bg1">
              <a:lumMod val="95000"/>
            </a:schemeClr>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combining ML and Legal Knowledge Representation</a:t>
            </a:r>
          </a:p>
        </p:txBody>
      </p:sp>
      <p:sp>
        <p:nvSpPr>
          <p:cNvPr id="9" name="Rettangolo 42">
            <a:extLst>
              <a:ext uri="{FF2B5EF4-FFF2-40B4-BE49-F238E27FC236}">
                <a16:creationId xmlns:a16="http://schemas.microsoft.com/office/drawing/2014/main" id="{C990FC31-1E88-5D94-C879-5829A8D123D4}"/>
              </a:ext>
            </a:extLst>
          </p:cNvPr>
          <p:cNvSpPr/>
          <p:nvPr/>
        </p:nvSpPr>
        <p:spPr>
          <a:xfrm>
            <a:off x="10632504" y="0"/>
            <a:ext cx="1559496" cy="5877272"/>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72765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a:xfrm>
            <a:off x="3538848" y="1083733"/>
            <a:ext cx="8134596" cy="4690534"/>
          </a:xfrm>
        </p:spPr>
        <p:txBody>
          <a:bodyPr vert="horz" lIns="91440" tIns="45720" rIns="91440" bIns="45720" rtlCol="0" anchor="t">
            <a:normAutofit/>
          </a:bodyPr>
          <a:lstStyle/>
          <a:p>
            <a:pPr marL="0" indent="0">
              <a:buNone/>
            </a:pPr>
            <a:r>
              <a:rPr lang="en-US" sz="2800" b="1" dirty="0">
                <a:solidFill>
                  <a:schemeClr val="tx1">
                    <a:lumMod val="75000"/>
                    <a:lumOff val="25000"/>
                  </a:schemeClr>
                </a:solidFill>
              </a:rPr>
              <a:t>Conclusion</a:t>
            </a:r>
          </a:p>
          <a:p>
            <a:pPr marL="0" indent="0">
              <a:buNone/>
            </a:pPr>
            <a:endParaRPr lang="en-US" sz="2800" dirty="0">
              <a:solidFill>
                <a:schemeClr val="tx1">
                  <a:lumMod val="75000"/>
                  <a:lumOff val="25000"/>
                </a:schemeClr>
              </a:solidFill>
            </a:endParaRPr>
          </a:p>
          <a:p>
            <a:r>
              <a:rPr lang="en-US" sz="2800" dirty="0">
                <a:solidFill>
                  <a:schemeClr val="tx1">
                    <a:lumMod val="75000"/>
                    <a:lumOff val="25000"/>
                  </a:schemeClr>
                </a:solidFill>
              </a:rPr>
              <a:t>LLMs can mine </a:t>
            </a:r>
            <a:r>
              <a:rPr lang="en-US" sz="2800" u="sng" dirty="0">
                <a:solidFill>
                  <a:schemeClr val="tx1">
                    <a:lumMod val="75000"/>
                    <a:lumOff val="25000"/>
                  </a:schemeClr>
                </a:solidFill>
              </a:rPr>
              <a:t>logical-inferential components</a:t>
            </a:r>
            <a:r>
              <a:rPr lang="en-US" sz="2800" dirty="0">
                <a:solidFill>
                  <a:schemeClr val="tx1">
                    <a:lumMod val="75000"/>
                    <a:lumOff val="25000"/>
                  </a:schemeClr>
                </a:solidFill>
              </a:rPr>
              <a:t> from language</a:t>
            </a:r>
          </a:p>
          <a:p>
            <a:endParaRPr lang="en-US" sz="2800" dirty="0">
              <a:solidFill>
                <a:schemeClr val="tx1">
                  <a:lumMod val="75000"/>
                  <a:lumOff val="25000"/>
                </a:schemeClr>
              </a:solidFill>
            </a:endParaRPr>
          </a:p>
          <a:p>
            <a:r>
              <a:rPr lang="en-US" sz="2800" dirty="0">
                <a:solidFill>
                  <a:schemeClr val="tx1">
                    <a:lumMod val="75000"/>
                    <a:lumOff val="25000"/>
                  </a:schemeClr>
                </a:solidFill>
              </a:rPr>
              <a:t>The distance between </a:t>
            </a:r>
            <a:r>
              <a:rPr lang="en-US" sz="2800" u="sng" dirty="0">
                <a:solidFill>
                  <a:schemeClr val="tx1">
                    <a:lumMod val="75000"/>
                    <a:lumOff val="25000"/>
                  </a:schemeClr>
                </a:solidFill>
              </a:rPr>
              <a:t>Mining</a:t>
            </a:r>
            <a:r>
              <a:rPr lang="en-US" sz="2800" dirty="0">
                <a:solidFill>
                  <a:schemeClr val="tx1">
                    <a:lumMod val="75000"/>
                    <a:lumOff val="25000"/>
                  </a:schemeClr>
                </a:solidFill>
              </a:rPr>
              <a:t> and </a:t>
            </a:r>
            <a:r>
              <a:rPr lang="en-US" sz="2800" u="sng" dirty="0">
                <a:solidFill>
                  <a:schemeClr val="tx1">
                    <a:lumMod val="75000"/>
                    <a:lumOff val="25000"/>
                  </a:schemeClr>
                </a:solidFill>
              </a:rPr>
              <a:t>Reasoning</a:t>
            </a:r>
            <a:r>
              <a:rPr lang="en-US" sz="2800" dirty="0">
                <a:solidFill>
                  <a:schemeClr val="tx1">
                    <a:lumMod val="75000"/>
                    <a:lumOff val="25000"/>
                  </a:schemeClr>
                </a:solidFill>
              </a:rPr>
              <a:t> is decreasing</a:t>
            </a:r>
          </a:p>
        </p:txBody>
      </p:sp>
    </p:spTree>
    <p:extLst>
      <p:ext uri="{BB962C8B-B14F-4D97-AF65-F5344CB8AC3E}">
        <p14:creationId xmlns:p14="http://schemas.microsoft.com/office/powerpoint/2010/main" val="2827611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5578-2225-86A6-E800-BBC816BD6F8B}"/>
              </a:ext>
            </a:extLst>
          </p:cNvPr>
          <p:cNvSpPr>
            <a:spLocks noGrp="1"/>
          </p:cNvSpPr>
          <p:nvPr>
            <p:ph type="title"/>
          </p:nvPr>
        </p:nvSpPr>
        <p:spPr/>
        <p:txBody>
          <a:bodyPr/>
          <a:lstStyle/>
          <a:p>
            <a:r>
              <a:rPr lang="en-LU" dirty="0"/>
              <a:t>THANKS</a:t>
            </a:r>
          </a:p>
        </p:txBody>
      </p:sp>
      <p:sp>
        <p:nvSpPr>
          <p:cNvPr id="3" name="Content Placeholder 2">
            <a:extLst>
              <a:ext uri="{FF2B5EF4-FFF2-40B4-BE49-F238E27FC236}">
                <a16:creationId xmlns:a16="http://schemas.microsoft.com/office/drawing/2014/main" id="{318F2C4A-146A-C03C-D2A5-B5C7371063D0}"/>
              </a:ext>
            </a:extLst>
          </p:cNvPr>
          <p:cNvSpPr>
            <a:spLocks noGrp="1"/>
          </p:cNvSpPr>
          <p:nvPr>
            <p:ph idx="1"/>
          </p:nvPr>
        </p:nvSpPr>
        <p:spPr/>
        <p:txBody>
          <a:bodyPr/>
          <a:lstStyle/>
          <a:p>
            <a:pPr marL="0" indent="0">
              <a:buNone/>
            </a:pPr>
            <a:endParaRPr lang="en-US" b="1" dirty="0"/>
          </a:p>
          <a:p>
            <a:pPr marL="0" indent="0">
              <a:buNone/>
            </a:pPr>
            <a:r>
              <a:rPr lang="en-US" b="1" dirty="0" err="1"/>
              <a:t>davide.liga@uni.lu</a:t>
            </a:r>
            <a:endParaRPr lang="en-US" b="1" dirty="0"/>
          </a:p>
          <a:p>
            <a:pPr marL="0" indent="0">
              <a:buNone/>
            </a:pPr>
            <a:r>
              <a:rPr lang="en-US" b="1" dirty="0" err="1"/>
              <a:t>sana.nouzri@uni.lu</a:t>
            </a:r>
            <a:endParaRPr lang="en-US" b="1" dirty="0"/>
          </a:p>
          <a:p>
            <a:pPr marL="0" indent="0">
              <a:buNone/>
            </a:pPr>
            <a:r>
              <a:rPr lang="en-US" b="1" dirty="0" err="1"/>
              <a:t>leon.vandertorre@uni.lu</a:t>
            </a:r>
            <a:endParaRPr lang="en-US" b="1" dirty="0"/>
          </a:p>
          <a:p>
            <a:pPr marL="0" indent="0">
              <a:buNone/>
            </a:pPr>
            <a:r>
              <a:rPr lang="en-US" b="1" dirty="0" err="1"/>
              <a:t>liuwen.yu@uni.lu</a:t>
            </a:r>
            <a:endParaRPr lang="en-US" b="1" dirty="0"/>
          </a:p>
        </p:txBody>
      </p:sp>
      <p:grpSp>
        <p:nvGrpSpPr>
          <p:cNvPr id="5" name="Gruppo 6">
            <a:extLst>
              <a:ext uri="{FF2B5EF4-FFF2-40B4-BE49-F238E27FC236}">
                <a16:creationId xmlns:a16="http://schemas.microsoft.com/office/drawing/2014/main" id="{00B21BC3-2462-8BD7-B5E2-8B6494582ED0}"/>
              </a:ext>
            </a:extLst>
          </p:cNvPr>
          <p:cNvGrpSpPr/>
          <p:nvPr/>
        </p:nvGrpSpPr>
        <p:grpSpPr>
          <a:xfrm>
            <a:off x="8192713" y="5463631"/>
            <a:ext cx="2863410" cy="1049129"/>
            <a:chOff x="8519643" y="3200970"/>
            <a:chExt cx="2863410" cy="1049129"/>
          </a:xfrm>
        </p:grpSpPr>
        <p:sp>
          <p:nvSpPr>
            <p:cNvPr id="6" name="CasellaDiTesto 2">
              <a:extLst>
                <a:ext uri="{FF2B5EF4-FFF2-40B4-BE49-F238E27FC236}">
                  <a16:creationId xmlns:a16="http://schemas.microsoft.com/office/drawing/2014/main" id="{D88DD0C4-F1B1-5A09-0D56-ADAFED7DB002}"/>
                </a:ext>
              </a:extLst>
            </p:cNvPr>
            <p:cNvSpPr txBox="1"/>
            <p:nvPr/>
          </p:nvSpPr>
          <p:spPr>
            <a:xfrm>
              <a:off x="8519643" y="3260422"/>
              <a:ext cx="2863410" cy="923330"/>
            </a:xfrm>
            <a:prstGeom prst="rect">
              <a:avLst/>
            </a:prstGeom>
            <a:noFill/>
          </p:spPr>
          <p:txBody>
            <a:bodyPr wrap="square" rtlCol="0">
              <a:spAutoFit/>
            </a:bodyPr>
            <a:lstStyle/>
            <a:p>
              <a:pPr defTabSz="457200">
                <a:defRPr/>
              </a:pPr>
              <a:r>
                <a:rPr kumimoji="0" lang="en-GB" sz="1800" b="0" i="0" u="none" strike="noStrike" kern="1200" cap="none" spc="0" normalizeH="0" baseline="0" noProof="0" dirty="0">
                  <a:ln>
                    <a:noFill/>
                  </a:ln>
                  <a:solidFill>
                    <a:srgbClr val="BFBFBF"/>
                  </a:solidFill>
                  <a:effectLst/>
                  <a:uLnTx/>
                  <a:uFillTx/>
                  <a:latin typeface="Corbel" panose="020B0503020204020204"/>
                  <a:ea typeface="+mn-ea"/>
                  <a:cs typeface="+mn-cs"/>
                </a:rPr>
                <a:t>Davide Liga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BFBFBF"/>
                  </a:solidFill>
                  <a:effectLst/>
                  <a:uLnTx/>
                  <a:uFillTx/>
                  <a:latin typeface="Corbel" panose="020B0503020204020204"/>
                  <a:ea typeface="+mn-ea"/>
                  <a:cs typeface="+mn-cs"/>
                </a:rPr>
                <a:t>Leon van der Torre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err="1">
                  <a:solidFill>
                    <a:srgbClr val="BFBFBF"/>
                  </a:solidFill>
                  <a:latin typeface="Corbel" panose="020B0503020204020204"/>
                </a:rPr>
                <a:t>Liuwen</a:t>
              </a:r>
              <a:r>
                <a:rPr lang="en-GB" dirty="0">
                  <a:solidFill>
                    <a:srgbClr val="BFBFBF"/>
                  </a:solidFill>
                  <a:latin typeface="Corbel" panose="020B0503020204020204"/>
                </a:rPr>
                <a:t> Yu</a:t>
              </a:r>
              <a:endParaRPr kumimoji="0" lang="en-GB" sz="1800" b="0" i="0" u="none" strike="noStrike" kern="1200" cap="none" spc="0" normalizeH="0" baseline="0" noProof="0" dirty="0">
                <a:ln>
                  <a:noFill/>
                </a:ln>
                <a:solidFill>
                  <a:srgbClr val="BFBFBF"/>
                </a:solidFill>
                <a:effectLst/>
                <a:uLnTx/>
                <a:uFillTx/>
                <a:latin typeface="Corbel" panose="020B0503020204020204"/>
                <a:ea typeface="+mn-ea"/>
                <a:cs typeface="+mn-cs"/>
              </a:endParaRPr>
            </a:p>
          </p:txBody>
        </p:sp>
        <p:cxnSp>
          <p:nvCxnSpPr>
            <p:cNvPr id="7" name="Connettore diritto con freccia 3">
              <a:extLst>
                <a:ext uri="{FF2B5EF4-FFF2-40B4-BE49-F238E27FC236}">
                  <a16:creationId xmlns:a16="http://schemas.microsoft.com/office/drawing/2014/main" id="{FC8B7F86-BB01-CFF1-95AA-1C98BEA240C2}"/>
                </a:ext>
              </a:extLst>
            </p:cNvPr>
            <p:cNvCxnSpPr>
              <a:cxnSpLocks/>
            </p:cNvCxnSpPr>
            <p:nvPr/>
          </p:nvCxnSpPr>
          <p:spPr>
            <a:xfrm>
              <a:off x="8519643" y="3200970"/>
              <a:ext cx="0" cy="1049129"/>
            </a:xfrm>
            <a:prstGeom prst="straightConnector1">
              <a:avLst/>
            </a:prstGeom>
            <a:ln>
              <a:solidFill>
                <a:schemeClr val="bg2"/>
              </a:solidFill>
            </a:ln>
          </p:spPr>
          <p:style>
            <a:lnRef idx="3">
              <a:schemeClr val="accent1"/>
            </a:lnRef>
            <a:fillRef idx="0">
              <a:schemeClr val="accent1"/>
            </a:fillRef>
            <a:effectRef idx="2">
              <a:schemeClr val="accent1"/>
            </a:effectRef>
            <a:fontRef idx="minor">
              <a:schemeClr val="tx1"/>
            </a:fontRef>
          </p:style>
        </p:cxnSp>
      </p:grpSp>
      <p:pic>
        <p:nvPicPr>
          <p:cNvPr id="8" name="Elemento grafico 10" descr="Robot contorno">
            <a:extLst>
              <a:ext uri="{FF2B5EF4-FFF2-40B4-BE49-F238E27FC236}">
                <a16:creationId xmlns:a16="http://schemas.microsoft.com/office/drawing/2014/main" id="{13C10A26-E80B-B386-7100-884DDF529E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4762" y="3158538"/>
            <a:ext cx="1426894" cy="1426894"/>
          </a:xfrm>
          <a:prstGeom prst="rect">
            <a:avLst/>
          </a:prstGeom>
        </p:spPr>
      </p:pic>
      <p:pic>
        <p:nvPicPr>
          <p:cNvPr id="9" name="Elemento grafico 12" descr="Intelligenza artificiale con riempimento a tinta unita">
            <a:extLst>
              <a:ext uri="{FF2B5EF4-FFF2-40B4-BE49-F238E27FC236}">
                <a16:creationId xmlns:a16="http://schemas.microsoft.com/office/drawing/2014/main" id="{D4A93301-6CCF-907E-874A-476CF1BBC1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43125" y="5598362"/>
            <a:ext cx="712998" cy="712998"/>
          </a:xfrm>
          <a:prstGeom prst="rect">
            <a:avLst/>
          </a:prstGeom>
        </p:spPr>
      </p:pic>
    </p:spTree>
    <p:extLst>
      <p:ext uri="{BB962C8B-B14F-4D97-AF65-F5344CB8AC3E}">
        <p14:creationId xmlns:p14="http://schemas.microsoft.com/office/powerpoint/2010/main" val="1866063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58915C-2F01-DA42-ABED-F8EB9A3726B5}"/>
              </a:ext>
            </a:extLst>
          </p:cNvPr>
          <p:cNvSpPr>
            <a:spLocks noGrp="1"/>
          </p:cNvSpPr>
          <p:nvPr>
            <p:ph type="title"/>
          </p:nvPr>
        </p:nvSpPr>
        <p:spPr/>
        <p:txBody>
          <a:bodyPr/>
          <a:lstStyle/>
          <a:p>
            <a:r>
              <a:rPr lang="en-US" dirty="0"/>
              <a:t>COMMA</a:t>
            </a:r>
          </a:p>
        </p:txBody>
      </p:sp>
      <p:pic>
        <p:nvPicPr>
          <p:cNvPr id="7" name="Picture 6">
            <a:extLst>
              <a:ext uri="{FF2B5EF4-FFF2-40B4-BE49-F238E27FC236}">
                <a16:creationId xmlns:a16="http://schemas.microsoft.com/office/drawing/2014/main" id="{C8313EE7-91B3-5343-A592-63C31B347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599" y="644578"/>
            <a:ext cx="8017478" cy="6858000"/>
          </a:xfrm>
          <a:prstGeom prst="rect">
            <a:avLst/>
          </a:prstGeom>
        </p:spPr>
      </p:pic>
      <p:sp>
        <p:nvSpPr>
          <p:cNvPr id="9" name="Content Placeholder 8">
            <a:extLst>
              <a:ext uri="{FF2B5EF4-FFF2-40B4-BE49-F238E27FC236}">
                <a16:creationId xmlns:a16="http://schemas.microsoft.com/office/drawing/2014/main" id="{AFA51FC1-BB41-934B-B93F-DD87480040C0}"/>
              </a:ext>
            </a:extLst>
          </p:cNvPr>
          <p:cNvSpPr>
            <a:spLocks noGrp="1"/>
          </p:cNvSpPr>
          <p:nvPr>
            <p:ph idx="1"/>
          </p:nvPr>
        </p:nvSpPr>
        <p:spPr>
          <a:xfrm>
            <a:off x="609600" y="2249424"/>
            <a:ext cx="4010999" cy="4325112"/>
          </a:xfrm>
        </p:spPr>
        <p:txBody>
          <a:bodyPr/>
          <a:lstStyle/>
          <a:p>
            <a:r>
              <a:rPr lang="en-US" dirty="0"/>
              <a:t>Computational models of argument</a:t>
            </a:r>
          </a:p>
        </p:txBody>
      </p:sp>
    </p:spTree>
    <p:extLst>
      <p:ext uri="{BB962C8B-B14F-4D97-AF65-F5344CB8AC3E}">
        <p14:creationId xmlns:p14="http://schemas.microsoft.com/office/powerpoint/2010/main" val="223896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7F06D4-A070-BF4D-877F-B74FF3E18B57}"/>
              </a:ext>
            </a:extLst>
          </p:cNvPr>
          <p:cNvSpPr>
            <a:spLocks noGrp="1"/>
          </p:cNvSpPr>
          <p:nvPr>
            <p:ph idx="1"/>
          </p:nvPr>
        </p:nvSpPr>
        <p:spPr/>
        <p:txBody>
          <a:bodyPr>
            <a:normAutofit fontScale="92500"/>
          </a:bodyPr>
          <a:lstStyle/>
          <a:p>
            <a:r>
              <a:rPr lang="en-US" dirty="0"/>
              <a:t>Dr. Smoke wanders through the university’s inner courtyard. Prof. </a:t>
            </a:r>
            <a:r>
              <a:rPr lang="en-US" dirty="0" err="1"/>
              <a:t>Prag</a:t>
            </a:r>
            <a:r>
              <a:rPr lang="en-US" dirty="0"/>
              <a:t>-</a:t>
            </a:r>
            <a:br>
              <a:rPr lang="en-US" dirty="0"/>
            </a:br>
            <a:r>
              <a:rPr lang="en-US" dirty="0" err="1"/>
              <a:t>matics</a:t>
            </a:r>
            <a:r>
              <a:rPr lang="en-US" dirty="0"/>
              <a:t> notices a slight disturbance in Dr. Smoke’s mood. She asks him:</a:t>
            </a:r>
            <a:br>
              <a:rPr lang="en-US" dirty="0"/>
            </a:br>
            <a:r>
              <a:rPr lang="en-US" dirty="0"/>
              <a:t>“what’s on your mind?” Smoke shares with her his craving for a cigarette.</a:t>
            </a:r>
            <a:br>
              <a:rPr lang="en-US" dirty="0"/>
            </a:br>
            <a:r>
              <a:rPr lang="en-US" dirty="0"/>
              <a:t>Prof. Pragmatics replies “if that is so, then you must go to the tobacco shop!”</a:t>
            </a:r>
            <a:br>
              <a:rPr lang="en-US" dirty="0"/>
            </a:br>
            <a:r>
              <a:rPr lang="en-US" dirty="0"/>
              <a:t>At that moment, Prof. Restraint crosses the lawn and, by chance, catches</a:t>
            </a:r>
            <a:br>
              <a:rPr lang="en-US" dirty="0"/>
            </a:br>
            <a:r>
              <a:rPr lang="en-US" dirty="0"/>
              <a:t>Pragmatics’ last remark. Restraint asks: “what is going on here?” </a:t>
            </a:r>
            <a:r>
              <a:rPr lang="en-US" dirty="0" err="1"/>
              <a:t>Pragmat</a:t>
            </a:r>
            <a:r>
              <a:rPr lang="en-US" dirty="0"/>
              <a:t>-</a:t>
            </a:r>
            <a:br>
              <a:rPr lang="en-US" dirty="0"/>
            </a:br>
            <a:r>
              <a:rPr lang="en-US" dirty="0" err="1"/>
              <a:t>ics</a:t>
            </a:r>
            <a:r>
              <a:rPr lang="en-US" dirty="0"/>
              <a:t>: “He wants a cigarette!” Prof. Restraint looks surprised: “if that is the</a:t>
            </a:r>
            <a:br>
              <a:rPr lang="en-US" dirty="0"/>
            </a:br>
            <a:r>
              <a:rPr lang="en-US" dirty="0"/>
              <a:t>case,” she exclaims, “then you surely should not go to the tobacco shop. ”</a:t>
            </a:r>
          </a:p>
          <a:p>
            <a:r>
              <a:rPr lang="en-US" dirty="0"/>
              <a:t>Pragmatics formalized using </a:t>
            </a:r>
            <a:r>
              <a:rPr lang="en-US" dirty="0" err="1"/>
              <a:t>Dov’s</a:t>
            </a:r>
            <a:r>
              <a:rPr lang="en-US" dirty="0"/>
              <a:t> hyper modalities at DEON 2020/21</a:t>
            </a:r>
          </a:p>
        </p:txBody>
      </p:sp>
      <p:sp>
        <p:nvSpPr>
          <p:cNvPr id="3" name="Title 2">
            <a:extLst>
              <a:ext uri="{FF2B5EF4-FFF2-40B4-BE49-F238E27FC236}">
                <a16:creationId xmlns:a16="http://schemas.microsoft.com/office/drawing/2014/main" id="{078CD8E0-7426-A346-ABF5-BBB04B0F1437}"/>
              </a:ext>
            </a:extLst>
          </p:cNvPr>
          <p:cNvSpPr>
            <a:spLocks noGrp="1"/>
          </p:cNvSpPr>
          <p:nvPr>
            <p:ph type="title"/>
          </p:nvPr>
        </p:nvSpPr>
        <p:spPr/>
        <p:txBody>
          <a:bodyPr>
            <a:noAutofit/>
          </a:bodyPr>
          <a:lstStyle/>
          <a:p>
            <a:r>
              <a:rPr lang="en-US" sz="3600" dirty="0" err="1"/>
              <a:t>vBerkel</a:t>
            </a:r>
            <a:r>
              <a:rPr lang="en-US" sz="3600" dirty="0"/>
              <a:t>, </a:t>
            </a:r>
            <a:r>
              <a:rPr lang="en-US" sz="3600" dirty="0" err="1"/>
              <a:t>vdTorre</a:t>
            </a:r>
            <a:r>
              <a:rPr lang="en-US" sz="3600" dirty="0"/>
              <a:t> &amp; </a:t>
            </a:r>
            <a:r>
              <a:rPr lang="en-US" sz="3600" dirty="0" err="1"/>
              <a:t>Gabbay</a:t>
            </a:r>
            <a:r>
              <a:rPr lang="en-US" sz="3600" dirty="0"/>
              <a:t>. </a:t>
            </a:r>
            <a:r>
              <a:rPr lang="en-US" sz="3600" i="1" dirty="0"/>
              <a:t>If you want to smoke, don't buy cigarettes: near-</a:t>
            </a:r>
            <a:r>
              <a:rPr lang="en-US" sz="3600" i="1" dirty="0" err="1"/>
              <a:t>anankastics</a:t>
            </a:r>
            <a:r>
              <a:rPr lang="en-US" sz="3600" i="1" dirty="0"/>
              <a:t>, contexts, and hyper modality </a:t>
            </a:r>
            <a:endParaRPr lang="en-US" sz="3600" dirty="0"/>
          </a:p>
        </p:txBody>
      </p:sp>
    </p:spTree>
    <p:extLst>
      <p:ext uri="{BB962C8B-B14F-4D97-AF65-F5344CB8AC3E}">
        <p14:creationId xmlns:p14="http://schemas.microsoft.com/office/powerpoint/2010/main" val="346791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97918" y="2739915"/>
            <a:ext cx="5604254" cy="3895334"/>
          </a:xfrm>
          <a:prstGeom prst="rect">
            <a:avLst/>
          </a:prstGeom>
          <a:ln>
            <a:solidFill>
              <a:schemeClr val="tx1"/>
            </a:solidFill>
          </a:ln>
        </p:spPr>
      </p:pic>
      <p:sp>
        <p:nvSpPr>
          <p:cNvPr id="5" name="TextBox 4"/>
          <p:cNvSpPr txBox="1"/>
          <p:nvPr/>
        </p:nvSpPr>
        <p:spPr>
          <a:xfrm>
            <a:off x="6297918" y="2029721"/>
            <a:ext cx="56042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hlinkClick r:id="rId4"/>
              </a:rPr>
              <a:t>http://www.mirelproject.eu</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p>
        </p:txBody>
      </p:sp>
      <p:sp>
        <p:nvSpPr>
          <p:cNvPr id="6" name="Content Placeholder 3"/>
          <p:cNvSpPr>
            <a:spLocks noGrp="1"/>
          </p:cNvSpPr>
          <p:nvPr>
            <p:ph idx="1"/>
          </p:nvPr>
        </p:nvSpPr>
        <p:spPr>
          <a:xfrm>
            <a:off x="95250" y="2133600"/>
            <a:ext cx="6142254" cy="4174236"/>
          </a:xfrm>
        </p:spPr>
        <p:txBody>
          <a:bodyPr>
            <a:noAutofit/>
          </a:bodyPr>
          <a:lstStyle/>
          <a:p>
            <a:pPr>
              <a:spcBef>
                <a:spcPts val="1200"/>
              </a:spcBef>
            </a:pPr>
            <a:r>
              <a:rPr lang="en-US" sz="2400" dirty="0"/>
              <a:t>RISE = “Research and Innovation Staff Exchange project”, EU funding provided for </a:t>
            </a:r>
            <a:r>
              <a:rPr lang="en-US" sz="2400" b="1" dirty="0"/>
              <a:t>exchange visiting </a:t>
            </a:r>
            <a:r>
              <a:rPr lang="en-US" sz="2400" b="1" dirty="0" err="1"/>
              <a:t>secondments</a:t>
            </a:r>
            <a:endParaRPr lang="en-US" sz="2400" dirty="0"/>
          </a:p>
          <a:p>
            <a:pPr>
              <a:spcBef>
                <a:spcPts val="1200"/>
              </a:spcBef>
            </a:pPr>
            <a:r>
              <a:rPr lang="en-US" sz="2400" dirty="0"/>
              <a:t>16 participants (3 industrial)</a:t>
            </a:r>
          </a:p>
          <a:p>
            <a:pPr>
              <a:spcBef>
                <a:spcPts val="1200"/>
              </a:spcBef>
            </a:pPr>
            <a:r>
              <a:rPr lang="en-US" sz="2400" dirty="0"/>
              <a:t>Bridging </a:t>
            </a:r>
            <a:r>
              <a:rPr lang="en-US" sz="2400" b="1" dirty="0"/>
              <a:t>Mining</a:t>
            </a:r>
            <a:r>
              <a:rPr lang="en-US" sz="2400" dirty="0"/>
              <a:t> and </a:t>
            </a:r>
            <a:r>
              <a:rPr lang="en-US" sz="2400" b="1" dirty="0"/>
              <a:t>Reasoning</a:t>
            </a:r>
            <a:r>
              <a:rPr lang="en-US" sz="2400" i="1" dirty="0"/>
              <a:t> </a:t>
            </a:r>
            <a:r>
              <a:rPr lang="en-US" sz="2400" dirty="0"/>
              <a:t>within the legal domain</a:t>
            </a:r>
            <a:endParaRPr lang="en-US" dirty="0"/>
          </a:p>
        </p:txBody>
      </p:sp>
      <p:sp>
        <p:nvSpPr>
          <p:cNvPr id="7" name="Title 2">
            <a:extLst>
              <a:ext uri="{FF2B5EF4-FFF2-40B4-BE49-F238E27FC236}">
                <a16:creationId xmlns:a16="http://schemas.microsoft.com/office/drawing/2014/main" id="{F98C154F-B4EE-484F-847E-BDAF9DF7BDF3}"/>
              </a:ext>
            </a:extLst>
          </p:cNvPr>
          <p:cNvSpPr>
            <a:spLocks noGrp="1"/>
          </p:cNvSpPr>
          <p:nvPr>
            <p:ph type="title"/>
          </p:nvPr>
        </p:nvSpPr>
        <p:spPr>
          <a:xfrm>
            <a:off x="609600" y="1143000"/>
            <a:ext cx="10972800" cy="1066800"/>
          </a:xfrm>
        </p:spPr>
        <p:txBody>
          <a:bodyPr>
            <a:normAutofit/>
          </a:bodyPr>
          <a:lstStyle/>
          <a:p>
            <a:r>
              <a:rPr lang="en-US" dirty="0"/>
              <a:t> </a:t>
            </a:r>
            <a:r>
              <a:rPr lang="en-US" sz="4400" dirty="0"/>
              <a:t>H2020 Marie Curie RISE project (2016-2019)</a:t>
            </a:r>
            <a:endParaRPr lang="en-US" dirty="0"/>
          </a:p>
        </p:txBody>
      </p:sp>
    </p:spTree>
    <p:extLst>
      <p:ext uri="{BB962C8B-B14F-4D97-AF65-F5344CB8AC3E}">
        <p14:creationId xmlns:p14="http://schemas.microsoft.com/office/powerpoint/2010/main" val="58387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es strategy  proposal presentation">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Sales strategy  proposal presentation" id="{046EAC39-0F7A-434B-A008-25AEA0734A86}" vid="{35BA20B6-3833-4B27-995B-0B2F0A323CD3}"/>
    </a:ext>
  </a:ext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49BB7A1-C70F-403E-B471-F185B83BA8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sales strategy proposal presentation</Template>
  <TotalTime>0</TotalTime>
  <Words>3599</Words>
  <Application>Microsoft Macintosh PowerPoint</Application>
  <PresentationFormat>Widescreen</PresentationFormat>
  <Paragraphs>644</Paragraphs>
  <Slides>63</Slides>
  <Notes>48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63</vt:i4>
      </vt:variant>
    </vt:vector>
  </HeadingPairs>
  <TitlesOfParts>
    <vt:vector size="76" baseType="lpstr">
      <vt:lpstr>Arial</vt:lpstr>
      <vt:lpstr>Arial</vt:lpstr>
      <vt:lpstr>Calibri</vt:lpstr>
      <vt:lpstr>Calibri Light</vt:lpstr>
      <vt:lpstr>Century Gothic</vt:lpstr>
      <vt:lpstr>Corbel</vt:lpstr>
      <vt:lpstr>Georgia</vt:lpstr>
      <vt:lpstr>Helvetica Neue</vt:lpstr>
      <vt:lpstr>inherit</vt:lpstr>
      <vt:lpstr>Wingdings 2</vt:lpstr>
      <vt:lpstr>Sales strategy  proposal presentation</vt:lpstr>
      <vt:lpstr>Frame</vt:lpstr>
      <vt:lpstr>Tema di Office</vt:lpstr>
      <vt:lpstr>Davide Liga1 , Sana Nouzri1, Leon van der Torre1-2, Liuwen Yu1 (1)-University of Luxembourg (2)-Zhejiang University</vt:lpstr>
      <vt:lpstr>Layout</vt:lpstr>
      <vt:lpstr>PART I</vt:lpstr>
      <vt:lpstr>Why norms and arguments?</vt:lpstr>
      <vt:lpstr>DEON (1991-)</vt:lpstr>
      <vt:lpstr>LogiKEy (2020)</vt:lpstr>
      <vt:lpstr>COMMA</vt:lpstr>
      <vt:lpstr>vBerkel, vdTorre &amp; Gabbay. If you want to smoke, don't buy cigarettes: near-anankastics, contexts, and hyper modality </vt:lpstr>
      <vt:lpstr> H2020 Marie Curie RISE project (2016-2019)</vt:lpstr>
      <vt:lpstr>Legal Informatics and Society (2016)</vt:lpstr>
      <vt:lpstr>Legal Informatics and Society (2016)</vt:lpstr>
      <vt:lpstr>             MIREL pipeline (2019)</vt:lpstr>
      <vt:lpstr> </vt:lpstr>
      <vt:lpstr> </vt:lpstr>
      <vt:lpstr>Handbook of Legal AI (the MIREL book), to appear</vt:lpstr>
      <vt:lpstr>Handbook of Legal AI (the MIREL book), to appear</vt:lpstr>
      <vt:lpstr>Handbook of Legal AI (the MIREL book), to appear</vt:lpstr>
      <vt:lpstr>College publications</vt:lpstr>
      <vt:lpstr>PART II</vt:lpstr>
      <vt:lpstr>PART II Symbolic &amp; Subsymbolic</vt:lpstr>
      <vt:lpstr>PART II Symbolic &amp; Subsymbolic</vt:lpstr>
      <vt:lpstr>System 1 vs System 2</vt:lpstr>
      <vt:lpstr>System 1 thinking</vt:lpstr>
      <vt:lpstr>System 2 thinking</vt:lpstr>
      <vt:lpstr>道</vt:lpstr>
      <vt:lpstr>PART II Symbolic &amp; Subsymbolic</vt:lpstr>
      <vt:lpstr>PowerPoint Presentation</vt:lpstr>
      <vt:lpstr>PowerPoint Presentation</vt:lpstr>
      <vt:lpstr>Challenge: Legal code is in natural language</vt:lpstr>
      <vt:lpstr>PowerPoint Presentation</vt:lpstr>
      <vt:lpstr>Some works</vt:lpstr>
      <vt:lpstr>Some works</vt:lpstr>
      <vt:lpstr>Some works</vt:lpstr>
      <vt:lpstr>Some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Reka Markovich, Davide Liga, Leon van der Torre  Computational Law Lab (CLL), Luxembourg</dc:title>
  <dc:creator/>
  <cp:keywords/>
  <cp:lastModifiedBy>Davide Liga</cp:lastModifiedBy>
  <cp:revision>3</cp:revision>
  <cp:lastPrinted>2022-12-11T19:23:38Z</cp:lastPrinted>
  <dcterms:created xsi:type="dcterms:W3CDTF">2017-03-12T18:14:42Z</dcterms:created>
  <dcterms:modified xsi:type="dcterms:W3CDTF">2023-11-28T06:28:00Z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TC034605579991</vt:lpwstr>
  </property>
</Properties>
</file>