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2" r:id="rId22"/>
    <p:sldId id="273" r:id="rId23"/>
  </p:sldIdLst>
  <p:sldSz cx="12192000" cy="6858000"/>
  <p:notesSz cx="6858000" cy="9144000"/>
  <p:embeddedFontLst>
    <p:embeddedFont>
      <p:font typeface="Bahnschrift" panose="020B0502040204020203" pitchFamily="34" charset="0"/>
      <p:regular r:id="rId25"/>
      <p:bold r:id="rId26"/>
    </p:embeddedFont>
    <p:embeddedFont>
      <p:font typeface="Bahnschrift SemiBold" panose="020B0502040204020203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" panose="02000503000000020004" pitchFamily="2" charset="0"/>
      <p:regular r:id="rId33"/>
      <p:bold r:id="rId34"/>
      <p:italic r:id="rId35"/>
      <p:boldItalic r:id="rId36"/>
    </p:embeddedFont>
    <p:embeddedFont>
      <p:font typeface="Josefin Sans Medium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hYLZg2ctrgoL7YpzMAs6jgpjq3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9f7e7a9b9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9f7e7a9b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28" name="Google Shape;2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80" y="6255430"/>
            <a:ext cx="726040" cy="566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441739" y="579421"/>
            <a:ext cx="11326192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8200" y="1676401"/>
            <a:ext cx="10515600" cy="46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569F"/>
              </a:buClr>
              <a:buSzPts val="2800"/>
              <a:buFont typeface="NTR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1ACC0"/>
              </a:buClr>
              <a:buSzPts val="2400"/>
              <a:buChar char="•"/>
              <a:defRPr sz="2400">
                <a:solidFill>
                  <a:srgbClr val="51AC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éthodologie">
  <p:cSld name="Méthodologi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1"/>
          </p:nvPr>
        </p:nvSpPr>
        <p:spPr>
          <a:xfrm>
            <a:off x="838200" y="1676401"/>
            <a:ext cx="10515600" cy="46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569F"/>
              </a:buClr>
              <a:buSzPts val="2800"/>
              <a:buFont typeface="NTR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441739" y="579421"/>
            <a:ext cx="11326192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5" name="Google Shape;15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980" y="6245847"/>
            <a:ext cx="726040" cy="5669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>
            <a:spLocks noGrp="1"/>
          </p:cNvSpPr>
          <p:nvPr>
            <p:ph type="ctrTitle"/>
          </p:nvPr>
        </p:nvSpPr>
        <p:spPr>
          <a:xfrm>
            <a:off x="1198179" y="2213996"/>
            <a:ext cx="10016359" cy="1185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osefin Sans Medium"/>
              <a:buNone/>
            </a:pPr>
            <a:r>
              <a:rPr lang="fr-FR" sz="3600" u="none" strike="noStrike" dirty="0">
                <a:solidFill>
                  <a:srgbClr val="000000"/>
                </a:solidFill>
                <a:latin typeface="Josefin Sans Medium"/>
                <a:ea typeface="Josefin Sans Medium"/>
                <a:cs typeface="Josefin Sans Medium"/>
                <a:sym typeface="Josefin Sans Medium"/>
              </a:rPr>
              <a:t>Evaluer la protection juridique des océans à l’aide de l’IA, le projet NAWRAS</a:t>
            </a:r>
            <a:endParaRPr sz="3600" dirty="0">
              <a:latin typeface="Josefin Sans Medium"/>
              <a:ea typeface="Josefin Sans Medium"/>
              <a:cs typeface="Josefin Sans Medium"/>
              <a:sym typeface="Josefin Sans Medium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subTitle" idx="1"/>
          </p:nvPr>
        </p:nvSpPr>
        <p:spPr>
          <a:xfrm>
            <a:off x="1502229" y="4788582"/>
            <a:ext cx="947057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fr-FR" u="none" strike="noStrike">
                <a:solidFill>
                  <a:srgbClr val="000000"/>
                </a:solidFill>
                <a:latin typeface="Josefin Sans Medium"/>
                <a:ea typeface="Josefin Sans Medium"/>
                <a:cs typeface="Josefin Sans Medium"/>
                <a:sym typeface="Josefin Sans Medium"/>
              </a:rPr>
              <a:t>Marie Bonnin (IRD/LEMAR), Jihad Zahir (FSS/Univ Cadi Ayyad)</a:t>
            </a:r>
            <a:endParaRPr>
              <a:latin typeface="Josefin Sans Medium"/>
              <a:ea typeface="Josefin Sans Medium"/>
              <a:cs typeface="Josefin Sans Medium"/>
              <a:sym typeface="Josefin Sans Medium"/>
            </a:endParaRP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14" y="34245"/>
            <a:ext cx="29972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345" y="6034478"/>
            <a:ext cx="851884" cy="70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3833" y="5752967"/>
            <a:ext cx="771655" cy="98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015EBD-8E15-6069-18E8-84B296118D26}"/>
              </a:ext>
            </a:extLst>
          </p:cNvPr>
          <p:cNvSpPr txBox="1"/>
          <p:nvPr/>
        </p:nvSpPr>
        <p:spPr>
          <a:xfrm>
            <a:off x="1157437" y="3703969"/>
            <a:ext cx="1016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Assessing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 the </a:t>
            </a:r>
            <a:r>
              <a:rPr lang="fr-FR" sz="2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legal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 protection of the </a:t>
            </a:r>
            <a:r>
              <a:rPr lang="fr-FR" sz="2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oceans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using</a:t>
            </a:r>
            <a:r>
              <a:rPr lang="fr-FR" sz="2400" dirty="0">
                <a:solidFill>
                  <a:srgbClr val="002060"/>
                </a:solidFill>
                <a:latin typeface="Bahnschrift" panose="020B0502040204020203" pitchFamily="34" charset="0"/>
              </a:rPr>
              <a:t> AI, the NAWRAS </a:t>
            </a:r>
            <a:r>
              <a:rPr lang="fr-FR" sz="2400" dirty="0" err="1">
                <a:solidFill>
                  <a:srgbClr val="002060"/>
                </a:solidFill>
                <a:latin typeface="Bahnschrift" panose="020B0502040204020203" pitchFamily="34" charset="0"/>
              </a:rPr>
              <a:t>project</a:t>
            </a:r>
            <a:endParaRPr lang="fr-FR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r-FR" b="1" dirty="0">
                <a:latin typeface="Bahnschrift SemiBold" panose="020B0502040204020203" pitchFamily="34" charset="0"/>
              </a:rPr>
              <a:t>3. Explorations in </a:t>
            </a:r>
            <a:r>
              <a:rPr lang="fr-FR" b="1" dirty="0" err="1">
                <a:latin typeface="Bahnschrift SemiBold" panose="020B0502040204020203" pitchFamily="34" charset="0"/>
              </a:rPr>
              <a:t>progress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194" name="Google Shape;194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8664" y="1880556"/>
            <a:ext cx="4217391" cy="333542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2"/>
          <p:cNvSpPr txBox="1"/>
          <p:nvPr/>
        </p:nvSpPr>
        <p:spPr>
          <a:xfrm>
            <a:off x="1228595" y="384298"/>
            <a:ext cx="917752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Interdisciplinary</a:t>
            </a:r>
            <a:r>
              <a:rPr lang="fr-FR" sz="2400" b="1" dirty="0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needs</a:t>
            </a:r>
            <a:r>
              <a:rPr lang="fr-FR" sz="2400" b="1" dirty="0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: </a:t>
            </a:r>
            <a:r>
              <a:rPr lang="fr-FR" sz="24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what</a:t>
            </a:r>
            <a:r>
              <a:rPr lang="fr-FR" sz="2400" b="1" dirty="0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prohibitions </a:t>
            </a:r>
            <a:r>
              <a:rPr lang="fr-FR" sz="24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need</a:t>
            </a:r>
            <a:r>
              <a:rPr lang="fr-FR" sz="2400" b="1" dirty="0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to </a:t>
            </a:r>
            <a:r>
              <a:rPr lang="fr-FR" sz="24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be</a:t>
            </a:r>
            <a:r>
              <a:rPr lang="fr-FR" sz="2400" b="1" dirty="0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analyzed</a:t>
            </a:r>
            <a:r>
              <a:rPr lang="fr-FR" sz="2400" b="1" dirty="0">
                <a:solidFill>
                  <a:srgbClr val="002060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Bahnschrift SemiBold" panose="020B05020402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2862442" y="3943478"/>
            <a:ext cx="147479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Changement climatique</a:t>
            </a:r>
            <a:endParaRPr/>
          </a:p>
        </p:txBody>
      </p:sp>
      <p:sp>
        <p:nvSpPr>
          <p:cNvPr id="202" name="Google Shape;202;p12"/>
          <p:cNvSpPr txBox="1"/>
          <p:nvPr/>
        </p:nvSpPr>
        <p:spPr>
          <a:xfrm>
            <a:off x="3274963" y="1875428"/>
            <a:ext cx="11384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Pollution d’origine tellurique</a:t>
            </a:r>
            <a:endParaRPr/>
          </a:p>
        </p:txBody>
      </p:sp>
      <p:sp>
        <p:nvSpPr>
          <p:cNvPr id="203" name="Google Shape;203;p12"/>
          <p:cNvSpPr txBox="1"/>
          <p:nvPr/>
        </p:nvSpPr>
        <p:spPr>
          <a:xfrm>
            <a:off x="7522363" y="3817548"/>
            <a:ext cx="14256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Pollution marine</a:t>
            </a:r>
            <a:endParaRPr/>
          </a:p>
        </p:txBody>
      </p:sp>
      <p:sp>
        <p:nvSpPr>
          <p:cNvPr id="204" name="Google Shape;204;p12"/>
          <p:cNvSpPr txBox="1"/>
          <p:nvPr/>
        </p:nvSpPr>
        <p:spPr>
          <a:xfrm>
            <a:off x="7059377" y="1699528"/>
            <a:ext cx="14257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Pollution liée aux industries extractives</a:t>
            </a:r>
            <a:endParaRPr/>
          </a:p>
        </p:txBody>
      </p:sp>
      <p:sp>
        <p:nvSpPr>
          <p:cNvPr id="205" name="Google Shape;205;p12"/>
          <p:cNvSpPr txBox="1"/>
          <p:nvPr/>
        </p:nvSpPr>
        <p:spPr>
          <a:xfrm>
            <a:off x="5042969" y="5158753"/>
            <a:ext cx="18011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Exploitation des ressources vivantes</a:t>
            </a:r>
            <a:endParaRPr/>
          </a:p>
        </p:txBody>
      </p:sp>
      <p:pic>
        <p:nvPicPr>
          <p:cNvPr id="206" name="Google Shape;20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4999" y="3344215"/>
            <a:ext cx="691811" cy="716696"/>
          </a:xfrm>
          <a:prstGeom prst="rect">
            <a:avLst/>
          </a:prstGeom>
          <a:noFill/>
          <a:ln w="12700" cap="flat" cmpd="sng">
            <a:solidFill>
              <a:srgbClr val="9E52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" name="Google Shape;20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4033" y="2359382"/>
            <a:ext cx="691811" cy="705740"/>
          </a:xfrm>
          <a:prstGeom prst="rect">
            <a:avLst/>
          </a:prstGeom>
          <a:noFill/>
          <a:ln w="12700" cap="flat" cmpd="sng">
            <a:solidFill>
              <a:srgbClr val="9E52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0651" y="1410553"/>
            <a:ext cx="715343" cy="705741"/>
          </a:xfrm>
          <a:prstGeom prst="rect">
            <a:avLst/>
          </a:prstGeom>
          <a:noFill/>
          <a:ln w="12700" cap="flat" cmpd="sng">
            <a:solidFill>
              <a:srgbClr val="9E5233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9" name="Google Shape;209;p12"/>
          <p:cNvCxnSpPr/>
          <p:nvPr/>
        </p:nvCxnSpPr>
        <p:spPr>
          <a:xfrm rot="10800000">
            <a:off x="2307695" y="1833614"/>
            <a:ext cx="892695" cy="743799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2"/>
          <p:cNvCxnSpPr/>
          <p:nvPr/>
        </p:nvCxnSpPr>
        <p:spPr>
          <a:xfrm flipH="1">
            <a:off x="2307695" y="2577413"/>
            <a:ext cx="793354" cy="114425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1" name="Google Shape;211;p12"/>
          <p:cNvCxnSpPr>
            <a:endCxn id="206" idx="3"/>
          </p:cNvCxnSpPr>
          <p:nvPr/>
        </p:nvCxnSpPr>
        <p:spPr>
          <a:xfrm flipH="1">
            <a:off x="2166810" y="2649863"/>
            <a:ext cx="982800" cy="1052700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2" name="Google Shape;212;p12"/>
          <p:cNvCxnSpPr/>
          <p:nvPr/>
        </p:nvCxnSpPr>
        <p:spPr>
          <a:xfrm>
            <a:off x="5689787" y="6132762"/>
            <a:ext cx="0" cy="334150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3" name="Google Shape;213;p12"/>
          <p:cNvCxnSpPr/>
          <p:nvPr/>
        </p:nvCxnSpPr>
        <p:spPr>
          <a:xfrm>
            <a:off x="6138636" y="6056524"/>
            <a:ext cx="199391" cy="226581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4" name="Google Shape;214;p12" descr="Tortu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38636" y="6251149"/>
            <a:ext cx="630877" cy="6308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12"/>
          <p:cNvCxnSpPr/>
          <p:nvPr/>
        </p:nvCxnSpPr>
        <p:spPr>
          <a:xfrm flipH="1">
            <a:off x="4847856" y="6022890"/>
            <a:ext cx="195113" cy="228259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6" name="Google Shape;216;p12" descr="Navire de croisière avec un remplissage un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72277" y="4708613"/>
            <a:ext cx="507370" cy="50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7483" y="6283105"/>
            <a:ext cx="726040" cy="56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 descr="Une image contenant noir, obscurité&#10;&#10;Description générée automatiquemen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4240" y="6360703"/>
            <a:ext cx="444395" cy="4443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12"/>
          <p:cNvCxnSpPr/>
          <p:nvPr/>
        </p:nvCxnSpPr>
        <p:spPr>
          <a:xfrm>
            <a:off x="8359756" y="4463879"/>
            <a:ext cx="352294" cy="299186"/>
          </a:xfrm>
          <a:prstGeom prst="straightConnector1">
            <a:avLst/>
          </a:prstGeom>
          <a:noFill/>
          <a:ln w="9525" cap="flat" cmpd="sng">
            <a:solidFill>
              <a:srgbClr val="9E52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/>
          <p:nvPr/>
        </p:nvSpPr>
        <p:spPr>
          <a:xfrm>
            <a:off x="118533" y="4975428"/>
            <a:ext cx="11604597" cy="1832930"/>
          </a:xfrm>
          <a:prstGeom prst="rect">
            <a:avLst/>
          </a:prstGeom>
          <a:solidFill>
            <a:srgbClr val="7CC8CF"/>
          </a:solidFill>
          <a:ln w="12700" cap="flat" cmpd="sng">
            <a:solidFill>
              <a:srgbClr val="7CC8C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811658" y="745246"/>
            <a:ext cx="1525847" cy="2910016"/>
          </a:xfrm>
          <a:prstGeom prst="roundRect">
            <a:avLst>
              <a:gd name="adj" fmla="val 16667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1716575" y="799550"/>
            <a:ext cx="175465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Automated</a:t>
            </a:r>
            <a:r>
              <a:rPr lang="fr-FR" sz="14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 extraction of </a:t>
            </a: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legal</a:t>
            </a:r>
            <a:r>
              <a:rPr lang="fr-FR" sz="14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 information</a:t>
            </a:r>
          </a:p>
        </p:txBody>
      </p:sp>
      <p:sp>
        <p:nvSpPr>
          <p:cNvPr id="227" name="Google Shape;227;p13"/>
          <p:cNvSpPr/>
          <p:nvPr/>
        </p:nvSpPr>
        <p:spPr>
          <a:xfrm>
            <a:off x="3508305" y="737440"/>
            <a:ext cx="1459745" cy="2870514"/>
          </a:xfrm>
          <a:prstGeom prst="roundRect">
            <a:avLst>
              <a:gd name="adj" fmla="val 16667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5918214" y="1605376"/>
            <a:ext cx="1828800" cy="2910016"/>
          </a:xfrm>
          <a:prstGeom prst="roundRect">
            <a:avLst>
              <a:gd name="adj" fmla="val 16667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Scope of application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Operationalization</a:t>
            </a:r>
            <a:endParaRPr lang="fr-FR"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3397592" y="818090"/>
            <a:ext cx="1754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endParaRPr lang="fr-FR" sz="14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5918215" y="1842342"/>
            <a:ext cx="182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Indicators</a:t>
            </a:r>
            <a:endParaRPr dirty="0"/>
          </a:p>
        </p:txBody>
      </p:sp>
      <p:sp>
        <p:nvSpPr>
          <p:cNvPr id="231" name="Google Shape;231;p13"/>
          <p:cNvSpPr/>
          <p:nvPr/>
        </p:nvSpPr>
        <p:spPr>
          <a:xfrm>
            <a:off x="7982019" y="1607564"/>
            <a:ext cx="1828800" cy="2910016"/>
          </a:xfrm>
          <a:prstGeom prst="roundRect">
            <a:avLst>
              <a:gd name="adj" fmla="val 16667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2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metric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Assumptions and machine classification</a:t>
            </a:r>
          </a:p>
        </p:txBody>
      </p:sp>
      <p:sp>
        <p:nvSpPr>
          <p:cNvPr id="232" name="Google Shape;232;p13"/>
          <p:cNvSpPr txBox="1"/>
          <p:nvPr/>
        </p:nvSpPr>
        <p:spPr>
          <a:xfrm>
            <a:off x="8093230" y="1854699"/>
            <a:ext cx="1754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Metric</a:t>
            </a:r>
            <a:endParaRPr dirty="0"/>
          </a:p>
        </p:txBody>
      </p:sp>
      <p:sp>
        <p:nvSpPr>
          <p:cNvPr id="233" name="Google Shape;233;p13"/>
          <p:cNvSpPr/>
          <p:nvPr/>
        </p:nvSpPr>
        <p:spPr>
          <a:xfrm>
            <a:off x="9922030" y="1607564"/>
            <a:ext cx="1828800" cy="2910016"/>
          </a:xfrm>
          <a:prstGeom prst="roundRect">
            <a:avLst>
              <a:gd name="adj" fmla="val 16667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Prohibition </a:t>
            </a:r>
            <a:r>
              <a:rPr lang="fr-FR" sz="12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characteristics</a:t>
            </a:r>
            <a:endParaRPr dirty="0"/>
          </a:p>
        </p:txBody>
      </p:sp>
      <p:sp>
        <p:nvSpPr>
          <p:cNvPr id="234" name="Google Shape;234;p13"/>
          <p:cNvSpPr txBox="1"/>
          <p:nvPr/>
        </p:nvSpPr>
        <p:spPr>
          <a:xfrm>
            <a:off x="9917993" y="1854699"/>
            <a:ext cx="18699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Dashboard</a:t>
            </a:r>
          </a:p>
        </p:txBody>
      </p:sp>
      <p:sp>
        <p:nvSpPr>
          <p:cNvPr id="235" name="Google Shape;235;p13"/>
          <p:cNvSpPr txBox="1"/>
          <p:nvPr/>
        </p:nvSpPr>
        <p:spPr>
          <a:xfrm>
            <a:off x="16901" y="69350"/>
            <a:ext cx="21467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Diversity of </a:t>
            </a:r>
            <a:r>
              <a:rPr lang="fr-FR" sz="1200" dirty="0" err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legal</a:t>
            </a:r>
            <a:r>
              <a:rPr lang="fr-FR" sz="1200" dirty="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200" dirty="0" err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texts</a:t>
            </a:r>
            <a:endParaRPr lang="fr-FR" sz="1200" dirty="0">
              <a:solidFill>
                <a:srgbClr val="683C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8093230" y="66974"/>
            <a:ext cx="408186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err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Strengths</a:t>
            </a:r>
            <a:r>
              <a:rPr lang="fr-FR" sz="1200" dirty="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fr-FR" sz="1200" dirty="0" err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weaknesses</a:t>
            </a:r>
            <a:r>
              <a:rPr lang="fr-FR" sz="1200" dirty="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 of marine </a:t>
            </a:r>
            <a:r>
              <a:rPr lang="fr-FR" sz="1200" dirty="0" err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environmental</a:t>
            </a:r>
            <a:r>
              <a:rPr lang="fr-FR" sz="1200" dirty="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200" dirty="0" err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law</a:t>
            </a:r>
            <a:endParaRPr lang="fr-FR" sz="1200" dirty="0">
              <a:solidFill>
                <a:srgbClr val="683C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13"/>
          <p:cNvCxnSpPr>
            <a:cxnSpLocks/>
            <a:stCxn id="235" idx="3"/>
            <a:endCxn id="236" idx="1"/>
          </p:cNvCxnSpPr>
          <p:nvPr/>
        </p:nvCxnSpPr>
        <p:spPr>
          <a:xfrm flipV="1">
            <a:off x="2163643" y="205454"/>
            <a:ext cx="5929587" cy="2396"/>
          </a:xfrm>
          <a:prstGeom prst="straightConnector1">
            <a:avLst/>
          </a:prstGeom>
          <a:noFill/>
          <a:ln w="15875" cap="flat" cmpd="sng">
            <a:solidFill>
              <a:srgbClr val="3B7E78"/>
            </a:solidFill>
            <a:prstDash val="dash"/>
            <a:round/>
            <a:headEnd type="none" w="sm" len="sm"/>
            <a:tailEnd type="triangle" w="lg" len="lg"/>
          </a:ln>
        </p:spPr>
      </p:cxnSp>
      <p:sp>
        <p:nvSpPr>
          <p:cNvPr id="238" name="Google Shape;238;p13"/>
          <p:cNvSpPr/>
          <p:nvPr/>
        </p:nvSpPr>
        <p:spPr>
          <a:xfrm>
            <a:off x="3219104" y="1861820"/>
            <a:ext cx="372752" cy="8050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B7E78"/>
          </a:solidFill>
          <a:ln w="12700" cap="flat" cmpd="sng">
            <a:solidFill>
              <a:srgbClr val="F9D0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3"/>
          <p:cNvSpPr/>
          <p:nvPr/>
        </p:nvSpPr>
        <p:spPr>
          <a:xfrm rot="-1208961">
            <a:off x="4659205" y="964796"/>
            <a:ext cx="1418907" cy="6236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7721502" y="2805630"/>
            <a:ext cx="372752" cy="8050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B7E78"/>
          </a:solidFill>
          <a:ln w="12700" cap="flat" cmpd="sng">
            <a:solidFill>
              <a:srgbClr val="F9D0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9586348" y="2820505"/>
            <a:ext cx="372752" cy="8050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B7E78"/>
          </a:solidFill>
          <a:ln w="12700" cap="flat" cmpd="sng">
            <a:solidFill>
              <a:srgbClr val="F9D0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3" descr="Base de données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7449" y="1290179"/>
            <a:ext cx="531491" cy="53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 descr="Indicateur contou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9140" y="2177667"/>
            <a:ext cx="361302" cy="36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 descr="Graphique en radar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1353" y="2170367"/>
            <a:ext cx="417305" cy="41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 descr="Jaug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0054" y="2170367"/>
            <a:ext cx="372752" cy="37275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3"/>
          <p:cNvSpPr/>
          <p:nvPr/>
        </p:nvSpPr>
        <p:spPr>
          <a:xfrm rot="1472614">
            <a:off x="4645016" y="2230776"/>
            <a:ext cx="1362136" cy="59872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3"/>
          <p:cNvSpPr txBox="1"/>
          <p:nvPr/>
        </p:nvSpPr>
        <p:spPr>
          <a:xfrm>
            <a:off x="6100180" y="591182"/>
            <a:ext cx="37721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Legal </a:t>
            </a:r>
            <a:r>
              <a:rPr lang="fr-FR" sz="1400" dirty="0" err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r>
              <a:rPr lang="fr-FR" sz="1400" dirty="0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 by multi-</a:t>
            </a:r>
            <a:r>
              <a:rPr lang="fr-FR" sz="1400" dirty="0" err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criteria</a:t>
            </a:r>
            <a:r>
              <a:rPr lang="fr-FR" sz="1400" dirty="0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400" dirty="0" err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endParaRPr lang="fr-FR" sz="1400" dirty="0">
              <a:solidFill>
                <a:srgbClr val="326B6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Readability</a:t>
            </a:r>
            <a:r>
              <a:rPr lang="fr-FR" sz="1400" dirty="0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fr-FR" sz="1400" dirty="0" err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law</a:t>
            </a:r>
            <a:endParaRPr lang="fr-FR" sz="1400" dirty="0">
              <a:solidFill>
                <a:srgbClr val="326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3" descr="Robot contou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4226" y="1772016"/>
            <a:ext cx="570398" cy="62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3" descr="Une image contenant texte, capture d’écran, Police, nombr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8607" y="5323438"/>
            <a:ext cx="1869070" cy="111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 descr="Une image contenant texte, capture d’écran, diagramme, cercle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63238" y="5372956"/>
            <a:ext cx="1346383" cy="106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12638" y="5374273"/>
            <a:ext cx="1524867" cy="103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91856" y="5152480"/>
            <a:ext cx="1968136" cy="13574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/>
          <p:nvPr/>
        </p:nvSpPr>
        <p:spPr>
          <a:xfrm>
            <a:off x="118533" y="745246"/>
            <a:ext cx="1525847" cy="2910016"/>
          </a:xfrm>
          <a:prstGeom prst="roundRect">
            <a:avLst>
              <a:gd name="adj" fmla="val 16667"/>
            </a:avLst>
          </a:prstGeom>
          <a:solidFill>
            <a:srgbClr val="3B7E78"/>
          </a:solidFill>
          <a:ln w="12700" cap="flat" cmpd="sng">
            <a:solidFill>
              <a:srgbClr val="3B7E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>
            <a:off x="37774" y="840809"/>
            <a:ext cx="175465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Selection</a:t>
            </a:r>
            <a:r>
              <a:rPr lang="fr-FR" sz="14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 and collection of </a:t>
            </a: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legal</a:t>
            </a:r>
            <a:r>
              <a:rPr lang="fr-FR" sz="14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 documents</a:t>
            </a:r>
          </a:p>
        </p:txBody>
      </p:sp>
      <p:sp>
        <p:nvSpPr>
          <p:cNvPr id="255" name="Google Shape;255;p13"/>
          <p:cNvSpPr txBox="1"/>
          <p:nvPr/>
        </p:nvSpPr>
        <p:spPr>
          <a:xfrm rot="-1221263">
            <a:off x="4561987" y="1103294"/>
            <a:ext cx="1754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err="1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lang="fr-FR" sz="1400" dirty="0">
              <a:solidFill>
                <a:srgbClr val="F9D0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 rot="1574235">
            <a:off x="4477954" y="2385080"/>
            <a:ext cx="1754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dirty="0"/>
          </a:p>
        </p:txBody>
      </p:sp>
      <p:pic>
        <p:nvPicPr>
          <p:cNvPr id="257" name="Google Shape;257;p13" descr="Poids inégaux avec un remplissage uni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3908" y="1906668"/>
            <a:ext cx="399135" cy="399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3"/>
          <p:cNvSpPr/>
          <p:nvPr/>
        </p:nvSpPr>
        <p:spPr>
          <a:xfrm>
            <a:off x="1560334" y="1861820"/>
            <a:ext cx="372752" cy="8050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B7E78"/>
          </a:solidFill>
          <a:ln w="12700" cap="flat" cmpd="sng">
            <a:solidFill>
              <a:srgbClr val="F9D0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3" descr="Une image contenant capture d’écran, Rectangle, carré, diagramme&#10;&#10;Description générée automatiquemen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520507" y="5520861"/>
            <a:ext cx="1065841" cy="79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6742" y="5250240"/>
            <a:ext cx="789592" cy="54124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4178" y="5630199"/>
            <a:ext cx="719193" cy="52338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1194" y="5946341"/>
            <a:ext cx="683697" cy="4999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9f7e7a9b99_0_0"/>
          <p:cNvSpPr txBox="1">
            <a:spLocks noGrp="1"/>
          </p:cNvSpPr>
          <p:nvPr>
            <p:ph type="title"/>
          </p:nvPr>
        </p:nvSpPr>
        <p:spPr>
          <a:xfrm>
            <a:off x="328343" y="2032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Calibri"/>
              <a:buNone/>
            </a:pPr>
            <a:r>
              <a:rPr lang="fr-FR" b="1" dirty="0">
                <a:solidFill>
                  <a:schemeClr val="accent3"/>
                </a:solidFill>
                <a:latin typeface="Bahnschrift SemiBold" panose="020B0502040204020203" pitchFamily="34" charset="0"/>
              </a:rPr>
              <a:t>AI and Law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268" name="Google Shape;268;g29f7e7a9b99_0_0"/>
          <p:cNvSpPr txBox="1">
            <a:spLocks noGrp="1"/>
          </p:cNvSpPr>
          <p:nvPr>
            <p:ph type="body" idx="1"/>
          </p:nvPr>
        </p:nvSpPr>
        <p:spPr>
          <a:xfrm>
            <a:off x="838200" y="1528831"/>
            <a:ext cx="6036000" cy="29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</a:pPr>
            <a:r>
              <a:rPr lang="fr-FR" dirty="0">
                <a:solidFill>
                  <a:schemeClr val="accent3"/>
                </a:solidFill>
              </a:rPr>
              <a:t>30 </a:t>
            </a:r>
            <a:r>
              <a:rPr lang="fr-FR" dirty="0" err="1">
                <a:solidFill>
                  <a:schemeClr val="accent3"/>
                </a:solidFill>
              </a:rPr>
              <a:t>years</a:t>
            </a:r>
            <a:endParaRPr lang="fr-FR" dirty="0">
              <a:solidFill>
                <a:schemeClr val="accent3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fr-FR" dirty="0" err="1">
                <a:solidFill>
                  <a:schemeClr val="accent3"/>
                </a:solidFill>
              </a:rPr>
              <a:t>Specialized</a:t>
            </a:r>
            <a:r>
              <a:rPr lang="fr-FR" dirty="0">
                <a:solidFill>
                  <a:schemeClr val="accent3"/>
                </a:solidFill>
              </a:rPr>
              <a:t> international </a:t>
            </a:r>
            <a:r>
              <a:rPr lang="fr-FR" dirty="0" err="1">
                <a:solidFill>
                  <a:schemeClr val="accent3"/>
                </a:solidFill>
              </a:rPr>
              <a:t>conferences</a:t>
            </a:r>
            <a:r>
              <a:rPr lang="fr-FR" dirty="0">
                <a:solidFill>
                  <a:schemeClr val="accent3"/>
                </a:solidFill>
              </a:rPr>
              <a:t>, </a:t>
            </a:r>
            <a:r>
              <a:rPr lang="fr-FR" dirty="0" err="1">
                <a:solidFill>
                  <a:schemeClr val="accent3"/>
                </a:solidFill>
              </a:rPr>
              <a:t>journals</a:t>
            </a:r>
            <a:endParaRPr lang="fr-FR" dirty="0">
              <a:solidFill>
                <a:schemeClr val="accent3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</a:pPr>
            <a:r>
              <a:rPr lang="fr-FR" dirty="0">
                <a:solidFill>
                  <a:schemeClr val="accent3"/>
                </a:solidFill>
              </a:rPr>
              <a:t>Focus on </a:t>
            </a:r>
            <a:r>
              <a:rPr lang="fr-FR" dirty="0" err="1">
                <a:solidFill>
                  <a:schemeClr val="accent3"/>
                </a:solidFill>
              </a:rPr>
              <a:t>predictive</a:t>
            </a:r>
            <a:r>
              <a:rPr lang="fr-FR" dirty="0">
                <a:solidFill>
                  <a:schemeClr val="accent3"/>
                </a:solidFill>
              </a:rPr>
              <a:t> justice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fr-FR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Decision-making</a:t>
            </a:r>
            <a:r>
              <a:rPr lang="fr-FR" dirty="0">
                <a:solidFill>
                  <a:schemeClr val="accent3"/>
                </a:solidFill>
              </a:rPr>
              <a:t> </a:t>
            </a:r>
            <a:r>
              <a:rPr lang="fr-FR" dirty="0" err="1">
                <a:solidFill>
                  <a:schemeClr val="accent3"/>
                </a:solidFill>
              </a:rPr>
              <a:t>tools</a:t>
            </a:r>
            <a:r>
              <a:rPr lang="fr-FR" dirty="0">
                <a:solidFill>
                  <a:schemeClr val="accent3"/>
                </a:solidFill>
              </a:rPr>
              <a:t> for </a:t>
            </a:r>
            <a:r>
              <a:rPr lang="fr-FR" dirty="0" err="1">
                <a:solidFill>
                  <a:schemeClr val="accent3"/>
                </a:solidFill>
              </a:rPr>
              <a:t>legal</a:t>
            </a:r>
            <a:r>
              <a:rPr lang="fr-FR" dirty="0">
                <a:solidFill>
                  <a:schemeClr val="accent3"/>
                </a:solidFill>
              </a:rPr>
              <a:t> </a:t>
            </a:r>
            <a:r>
              <a:rPr lang="fr-FR" dirty="0" err="1">
                <a:solidFill>
                  <a:schemeClr val="accent3"/>
                </a:solidFill>
              </a:rPr>
              <a:t>professionals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269" name="Google Shape;269;g29f7e7a9b9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3409" y="905216"/>
            <a:ext cx="4599629" cy="2963995"/>
          </a:xfrm>
          <a:prstGeom prst="rect">
            <a:avLst/>
          </a:prstGeom>
          <a:noFill/>
          <a:ln w="952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g29f7e7a9b99_0_0"/>
          <p:cNvSpPr txBox="1"/>
          <p:nvPr/>
        </p:nvSpPr>
        <p:spPr>
          <a:xfrm>
            <a:off x="2133594" y="4470786"/>
            <a:ext cx="7924800" cy="2585283"/>
          </a:xfrm>
          <a:prstGeom prst="rect">
            <a:avLst/>
          </a:prstGeom>
          <a:noFill/>
          <a:ln w="44450" cap="flat" cmpd="sng">
            <a:solidFill>
              <a:srgbClr val="50AC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Observing</a:t>
            </a:r>
            <a:r>
              <a:rPr lang="fr-FR" sz="24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2400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measuring</a:t>
            </a:r>
            <a:r>
              <a:rPr lang="fr-FR" sz="24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law</a:t>
            </a:r>
            <a:endParaRPr lang="fr-FR" sz="24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b="1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2 techniques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Machine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learning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,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which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can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be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supervised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or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unsupervised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NLP or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automated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natural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language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processing</a:t>
            </a: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4292" y="90854"/>
            <a:ext cx="1919711" cy="303806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8203" y="3676967"/>
            <a:ext cx="1905287" cy="3029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8003" y="1046901"/>
            <a:ext cx="1803074" cy="30461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5703" y="2382767"/>
            <a:ext cx="1748551" cy="29378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9884" y="3181033"/>
            <a:ext cx="1662251" cy="28060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p14"/>
          <p:cNvSpPr/>
          <p:nvPr/>
        </p:nvSpPr>
        <p:spPr>
          <a:xfrm>
            <a:off x="5698506" y="3294735"/>
            <a:ext cx="1224600" cy="79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C2FF"/>
          </a:solidFill>
          <a:ln w="9525" cap="flat" cmpd="sng">
            <a:solidFill>
              <a:srgbClr val="3AC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69929" y="1955331"/>
            <a:ext cx="4584749" cy="344327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 txBox="1">
            <a:spLocks noGrp="1"/>
          </p:cNvSpPr>
          <p:nvPr>
            <p:ph type="sldNum" idx="12"/>
          </p:nvPr>
        </p:nvSpPr>
        <p:spPr>
          <a:xfrm>
            <a:off x="9996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5625" y="1845437"/>
            <a:ext cx="5872882" cy="38802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15"/>
          <p:cNvSpPr txBox="1"/>
          <p:nvPr/>
        </p:nvSpPr>
        <p:spPr>
          <a:xfrm>
            <a:off x="928688" y="2057400"/>
            <a:ext cx="3632162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Item classification: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Defining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the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desired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classes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Development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of an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annotated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learning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database</a:t>
            </a:r>
            <a:endParaRPr lang="fr-FR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Fine tuning of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CamemBERT</a:t>
            </a:r>
            <a:endParaRPr lang="fr-FR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Accepted </a:t>
            </a: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2. Extraction of concepts,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entities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relationships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Few- Shot NER by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using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the“Instruction</a:t>
            </a:r>
            <a:r>
              <a:rPr lang="fr-FR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tuning” </a:t>
            </a:r>
            <a:endParaRPr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80829">
            <a:off x="3161826" y="3155644"/>
            <a:ext cx="1035975" cy="10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 txBox="1"/>
          <p:nvPr/>
        </p:nvSpPr>
        <p:spPr>
          <a:xfrm>
            <a:off x="1803400" y="863600"/>
            <a:ext cx="8636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Automatic</a:t>
            </a:r>
            <a:r>
              <a:rPr lang="fr-FR" sz="25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extraction of </a:t>
            </a:r>
            <a:r>
              <a:rPr lang="fr-FR" sz="25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legal</a:t>
            </a:r>
            <a:r>
              <a:rPr lang="fr-FR" sz="25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information</a:t>
            </a:r>
          </a:p>
        </p:txBody>
      </p:sp>
      <p:sp>
        <p:nvSpPr>
          <p:cNvPr id="291" name="Google Shape;291;p15"/>
          <p:cNvSpPr txBox="1">
            <a:spLocks noGrp="1"/>
          </p:cNvSpPr>
          <p:nvPr>
            <p:ph type="sldNum" idx="12"/>
          </p:nvPr>
        </p:nvSpPr>
        <p:spPr>
          <a:xfrm>
            <a:off x="9996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 txBox="1"/>
          <p:nvPr/>
        </p:nvSpPr>
        <p:spPr>
          <a:xfrm>
            <a:off x="1981800" y="3834200"/>
            <a:ext cx="8228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Automated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periodic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updating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using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an ETL pipeline </a:t>
            </a:r>
          </a:p>
        </p:txBody>
      </p:sp>
      <p:pic>
        <p:nvPicPr>
          <p:cNvPr id="297" name="Google Shape;297;p18"/>
          <p:cNvPicPr preferRelativeResize="0"/>
          <p:nvPr/>
        </p:nvPicPr>
        <p:blipFill rotWithShape="1">
          <a:blip r:embed="rId3">
            <a:alphaModFix/>
          </a:blip>
          <a:srcRect l="17245" t="12162" r="19836" b="15738"/>
          <a:stretch/>
        </p:blipFill>
        <p:spPr>
          <a:xfrm>
            <a:off x="2944275" y="4838267"/>
            <a:ext cx="1224650" cy="12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5374" y="5018325"/>
            <a:ext cx="692749" cy="86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5">
            <a:alphaModFix/>
          </a:blip>
          <a:srcRect t="9333" b="7691"/>
          <a:stretch/>
        </p:blipFill>
        <p:spPr>
          <a:xfrm>
            <a:off x="4928126" y="4562067"/>
            <a:ext cx="1719263" cy="17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6970" y="5081143"/>
            <a:ext cx="692749" cy="86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6601" y="4821600"/>
            <a:ext cx="908731" cy="138056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8"/>
          <p:cNvSpPr txBox="1"/>
          <p:nvPr/>
        </p:nvSpPr>
        <p:spPr>
          <a:xfrm>
            <a:off x="2077350" y="545567"/>
            <a:ext cx="8228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Creation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of a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dashboard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for monitoring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legal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protection of the marine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environment</a:t>
            </a:r>
            <a:r>
              <a:rPr lang="fr-FR" sz="2100" b="1" dirty="0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100" b="1" dirty="0" err="1">
                <a:solidFill>
                  <a:schemeClr val="dk1"/>
                </a:solidFill>
                <a:latin typeface="Bahnschrift SemiBold" panose="020B0502040204020203" pitchFamily="34" charset="0"/>
                <a:ea typeface="Calibri"/>
                <a:cs typeface="Calibri"/>
                <a:sym typeface="Calibri"/>
              </a:rPr>
              <a:t>worldwide</a:t>
            </a:r>
            <a:endParaRPr lang="fr-FR" sz="2100" b="1" dirty="0">
              <a:solidFill>
                <a:schemeClr val="dk1"/>
              </a:solidFill>
              <a:latin typeface="Bahnschrift SemiBold" panose="020B05020402040202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4276" y="1955267"/>
            <a:ext cx="2446345" cy="16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3420" y="1802443"/>
            <a:ext cx="2585468" cy="1626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05" name="Google Shape;305;p18"/>
          <p:cNvSpPr txBox="1">
            <a:spLocks noGrp="1"/>
          </p:cNvSpPr>
          <p:nvPr>
            <p:ph type="sldNum" idx="12"/>
          </p:nvPr>
        </p:nvSpPr>
        <p:spPr>
          <a:xfrm>
            <a:off x="9996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Josefin Sans Medium"/>
              <a:buNone/>
            </a:pPr>
            <a:r>
              <a:rPr lang="fr-FR" b="1" dirty="0">
                <a:solidFill>
                  <a:schemeClr val="dk2"/>
                </a:solidFill>
                <a:latin typeface="Bahnschrift SemiBold" panose="020B0502040204020203" pitchFamily="34" charset="0"/>
                <a:ea typeface="Josefin Sans Medium"/>
                <a:cs typeface="Josefin Sans Medium"/>
                <a:sym typeface="Josefin Sans Medium"/>
              </a:rPr>
              <a:t>3</a:t>
            </a:r>
            <a:r>
              <a:rPr lang="fr-FR" sz="6000" b="1" dirty="0">
                <a:solidFill>
                  <a:schemeClr val="dk2"/>
                </a:solidFill>
                <a:latin typeface="Bahnschrift SemiBold" panose="020B0502040204020203" pitchFamily="34" charset="0"/>
                <a:ea typeface="Josefin Sans Medium"/>
                <a:cs typeface="Josefin Sans Medium"/>
                <a:sym typeface="Josefin Sans Medium"/>
              </a:rPr>
              <a:t>. Intérêts et limites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373" name="Google Shape;373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/>
          <p:cNvSpPr txBox="1">
            <a:spLocks noGrp="1"/>
          </p:cNvSpPr>
          <p:nvPr>
            <p:ph type="title"/>
          </p:nvPr>
        </p:nvSpPr>
        <p:spPr>
          <a:xfrm>
            <a:off x="299915" y="335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Josefin Sans Medium"/>
              <a:buNone/>
            </a:pPr>
            <a:r>
              <a:rPr lang="fr-FR" sz="4000" b="1" dirty="0">
                <a:solidFill>
                  <a:schemeClr val="dk2"/>
                </a:solidFill>
                <a:latin typeface="Bahnschrift SemiBold" panose="020B0502040204020203" pitchFamily="34" charset="0"/>
                <a:ea typeface="Josefin Sans Medium"/>
                <a:cs typeface="Josefin Sans Medium"/>
                <a:sym typeface="Josefin Sans Medium"/>
              </a:rPr>
              <a:t>Des limites inhérentes à la méthode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379" name="Google Shape;379;p20"/>
          <p:cNvSpPr txBox="1">
            <a:spLocks noGrp="1"/>
          </p:cNvSpPr>
          <p:nvPr>
            <p:ph type="body" idx="1"/>
          </p:nvPr>
        </p:nvSpPr>
        <p:spPr>
          <a:xfrm>
            <a:off x="838200" y="1661381"/>
            <a:ext cx="9977315" cy="438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fr-FR" sz="3200" u="none" strike="noStrike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Une méthode exploratoire</a:t>
            </a:r>
            <a:endParaRPr dirty="0">
              <a:latin typeface="Bahnschrift" panose="020B05020402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u="none" strike="noStrike" dirty="0">
              <a:solidFill>
                <a:schemeClr val="dk2"/>
              </a:solidFill>
              <a:latin typeface="Bahnschrift" panose="020B0502040204020203" pitchFamily="34" charset="0"/>
              <a:ea typeface="Josefin Sans Medium"/>
              <a:cs typeface="Josefin Sans Medium"/>
              <a:sym typeface="Josefin Sans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fr-FR" sz="2400" u="none" strike="noStrike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Méthode dépendante de la langue </a:t>
            </a:r>
            <a:endParaRPr dirty="0">
              <a:latin typeface="Bahnschrift" panose="020B05020402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b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</a:br>
            <a:r>
              <a:rPr lang="fr-FR" sz="2400" u="none" strike="noStrike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Méthode performante mais l’erreur est possible </a:t>
            </a:r>
            <a:endParaRPr dirty="0">
              <a:latin typeface="Bahnschrift" panose="020B05020402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b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</a:br>
            <a:r>
              <a:rPr lang="fr-FR" sz="2400" u="none" strike="noStrike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Les approches supervisées demandent un effort conséquent en annotation</a:t>
            </a:r>
            <a:endParaRPr dirty="0">
              <a:latin typeface="Bahnschrift" panose="020B05020402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u="none" strike="noStrike" dirty="0">
              <a:solidFill>
                <a:schemeClr val="dk2"/>
              </a:solidFill>
              <a:latin typeface="Bahnschrift" panose="020B0502040204020203" pitchFamily="34" charset="0"/>
              <a:ea typeface="Josefin Sans Medium"/>
              <a:cs typeface="Josefin Sans Medium"/>
              <a:sym typeface="Josefin Sans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fr-FR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Les indicateurs juridiques : données résumées d’un phénomène complexe</a:t>
            </a:r>
            <a:endParaRPr dirty="0">
              <a:latin typeface="Bahnschrift" panose="020B05020402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chemeClr val="dk2"/>
              </a:solidFill>
              <a:latin typeface="Bahnschrift" panose="020B0502040204020203" pitchFamily="34" charset="0"/>
              <a:ea typeface="Josefin Sans Medium"/>
              <a:cs typeface="Josefin Sans Medium"/>
              <a:sym typeface="Josefin Sans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fr-FR" sz="2400" u="none" strike="noStrike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Des limites liées à l’utilisation d’indicateurs et liées au choix de travailler sur les interdictions.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chemeClr val="dk2"/>
              </a:solidFill>
              <a:latin typeface="Josefin Sans Medium"/>
              <a:ea typeface="Josefin Sans Medium"/>
              <a:cs typeface="Josefin Sans Medium"/>
              <a:sym typeface="Josefin Sans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/>
          </p:nvPr>
        </p:nvSpPr>
        <p:spPr>
          <a:xfrm>
            <a:off x="3773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Josefin Sans Medium"/>
              <a:buNone/>
            </a:pPr>
            <a:r>
              <a:rPr lang="fr-FR" b="1" dirty="0">
                <a:solidFill>
                  <a:schemeClr val="dk2"/>
                </a:solidFill>
                <a:latin typeface="Bahnschrift SemiBold" panose="020B0502040204020203" pitchFamily="34" charset="0"/>
                <a:ea typeface="Josefin Sans Medium"/>
                <a:cs typeface="Josefin Sans Medium"/>
                <a:sym typeface="Josefin Sans Medium"/>
              </a:rPr>
              <a:t>Des premières avancées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385" name="Google Shape;385;p21"/>
          <p:cNvSpPr txBox="1">
            <a:spLocks noGrp="1"/>
          </p:cNvSpPr>
          <p:nvPr>
            <p:ph type="body" idx="1"/>
          </p:nvPr>
        </p:nvSpPr>
        <p:spPr>
          <a:xfrm>
            <a:off x="570946" y="1325563"/>
            <a:ext cx="5472953" cy="275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Deux thèses en cours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Plusieurs stages M1 et M2 en droit et en informatique 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 premier séminaire organisé à Brest en septembre 2022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 troisième séminaire prévu à Marrakech en nov. 2024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sz="2400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Une université d’été en 2025</a:t>
            </a:r>
            <a:endParaRPr dirty="0">
              <a:latin typeface="Bahnschrift" panose="020B0502040204020203" pitchFamily="34" charset="0"/>
            </a:endParaRPr>
          </a:p>
        </p:txBody>
      </p:sp>
      <p:pic>
        <p:nvPicPr>
          <p:cNvPr id="386" name="Google Shape;386;p21"/>
          <p:cNvPicPr preferRelativeResize="0"/>
          <p:nvPr/>
        </p:nvPicPr>
        <p:blipFill rotWithShape="1">
          <a:blip r:embed="rId3">
            <a:alphaModFix/>
          </a:blip>
          <a:srcRect l="11612" t="25671" r="10935" b="10441"/>
          <a:stretch/>
        </p:blipFill>
        <p:spPr>
          <a:xfrm>
            <a:off x="1180069" y="4530225"/>
            <a:ext cx="3319360" cy="205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9893" y="1210402"/>
            <a:ext cx="5109936" cy="3827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274647" y="521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fr-FR" sz="4000" b="1" dirty="0">
                <a:solidFill>
                  <a:schemeClr val="dk2"/>
                </a:solidFill>
                <a:latin typeface="Bahnschrift SemiBold" panose="020B0502040204020203" pitchFamily="34" charset="0"/>
              </a:rPr>
              <a:t>Objectives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1108953" y="1995939"/>
            <a:ext cx="7008887" cy="4093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Assessing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the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role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of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law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in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protecting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the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oceans</a:t>
            </a: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Showing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the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progress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of the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law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but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also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the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regressions</a:t>
            </a:r>
            <a:endParaRPr lang="fr-FR" sz="2000"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</a:pP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Integrate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legal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data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into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</a:t>
            </a:r>
            <a:r>
              <a:rPr lang="fr-FR" sz="20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ocean</a:t>
            </a:r>
            <a:r>
              <a:rPr lang="fr-FR" sz="2000" dirty="0">
                <a:solidFill>
                  <a:schemeClr val="accent3"/>
                </a:solidFill>
                <a:latin typeface="Bahnschrift" panose="020B0502040204020203" pitchFamily="34" charset="0"/>
              </a:rPr>
              <a:t> scenarios over time</a:t>
            </a: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A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response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to the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need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for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legal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indicators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expressed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</a:rPr>
              <a:t> by international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organizations</a:t>
            </a: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u="none" strike="noStrike"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endParaRPr lang="fr-FR" sz="2400" u="none" strike="noStrike"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</a:pP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Develop</a:t>
            </a:r>
            <a:r>
              <a:rPr lang="fr-FR" sz="2400" u="none" strike="noStrike" dirty="0">
                <a:solidFill>
                  <a:schemeClr val="accent3"/>
                </a:solidFill>
                <a:latin typeface="Bahnschrift" panose="020B0502040204020203" pitchFamily="34" charset="0"/>
              </a:rPr>
              <a:t> AI </a:t>
            </a: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tools</a:t>
            </a:r>
            <a:r>
              <a:rPr lang="fr-FR" sz="2400" u="none" strike="noStrike" dirty="0">
                <a:solidFill>
                  <a:schemeClr val="accent3"/>
                </a:solidFill>
                <a:latin typeface="Bahnschrift" panose="020B0502040204020203" pitchFamily="34" charset="0"/>
              </a:rPr>
              <a:t> for </a:t>
            </a: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systematic</a:t>
            </a:r>
            <a:r>
              <a:rPr lang="fr-FR" sz="2400" u="none" strike="noStrike" dirty="0">
                <a:solidFill>
                  <a:schemeClr val="accent3"/>
                </a:solidFill>
                <a:latin typeface="Bahnschrift" panose="020B0502040204020203" pitchFamily="34" charset="0"/>
              </a:rPr>
              <a:t>, </a:t>
            </a: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quantified</a:t>
            </a:r>
            <a:r>
              <a:rPr lang="fr-FR" sz="2400" u="none" strike="noStrike" dirty="0">
                <a:solidFill>
                  <a:schemeClr val="accent3"/>
                </a:solidFill>
                <a:latin typeface="Bahnschrift" panose="020B0502040204020203" pitchFamily="34" charset="0"/>
              </a:rPr>
              <a:t> </a:t>
            </a: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searching</a:t>
            </a:r>
            <a:r>
              <a:rPr lang="fr-FR" sz="2400" u="none" strike="noStrike" dirty="0">
                <a:solidFill>
                  <a:schemeClr val="accent3"/>
                </a:solidFill>
                <a:latin typeface="Bahnschrift" panose="020B0502040204020203" pitchFamily="34" charset="0"/>
              </a:rPr>
              <a:t> of </a:t>
            </a: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legal</a:t>
            </a:r>
            <a:r>
              <a:rPr lang="fr-FR" sz="2400" u="none" strike="noStrike" dirty="0">
                <a:solidFill>
                  <a:schemeClr val="accent3"/>
                </a:solidFill>
                <a:latin typeface="Bahnschrift" panose="020B0502040204020203" pitchFamily="34" charset="0"/>
              </a:rPr>
              <a:t> </a:t>
            </a:r>
            <a:r>
              <a:rPr lang="fr-FR" sz="2400" u="none" strike="noStrike" dirty="0" err="1">
                <a:solidFill>
                  <a:schemeClr val="accent3"/>
                </a:solidFill>
                <a:latin typeface="Bahnschrift" panose="020B0502040204020203" pitchFamily="34" charset="0"/>
              </a:rPr>
              <a:t>texts</a:t>
            </a:r>
            <a:endParaRPr lang="fr-FR" sz="2400" u="none" strike="noStrike" dirty="0">
              <a:solidFill>
                <a:schemeClr val="accent3"/>
              </a:solidFill>
              <a:latin typeface="Bahnschrift" panose="020B0502040204020203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u="none" strike="noStrike" dirty="0">
              <a:solidFill>
                <a:schemeClr val="accent3"/>
              </a:solidFill>
              <a:latin typeface="Bahnschrift" panose="020B0502040204020203" pitchFamily="34" charset="0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1278208" y="984090"/>
            <a:ext cx="91768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u="none" strike="noStrike" cap="none" dirty="0" err="1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When</a:t>
            </a:r>
            <a:r>
              <a:rPr lang="fr-FR" sz="2400" u="none" strike="noStrike" cap="none" dirty="0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and how </a:t>
            </a:r>
            <a:r>
              <a:rPr lang="fr-FR" sz="2400" u="none" strike="noStrike" cap="none" dirty="0" err="1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does</a:t>
            </a:r>
            <a:r>
              <a:rPr lang="fr-FR" sz="2400" u="none" strike="noStrike" cap="none" dirty="0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the </a:t>
            </a:r>
            <a:r>
              <a:rPr lang="fr-FR" sz="2400" u="none" strike="noStrike" cap="none" dirty="0" err="1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law</a:t>
            </a:r>
            <a:r>
              <a:rPr lang="fr-FR" sz="2400" u="none" strike="noStrike" cap="none" dirty="0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help </a:t>
            </a:r>
            <a:r>
              <a:rPr lang="fr-FR" sz="2400" u="none" strike="noStrike" cap="none" dirty="0" err="1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protect</a:t>
            </a:r>
            <a:r>
              <a:rPr lang="fr-FR" sz="2400" u="none" strike="noStrike" cap="none" dirty="0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the </a:t>
            </a:r>
            <a:r>
              <a:rPr lang="fr-FR" sz="2400" u="none" strike="noStrike" cap="none" dirty="0" err="1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ocean</a:t>
            </a:r>
            <a:r>
              <a:rPr lang="fr-FR" sz="2400" u="none" strike="noStrike" cap="none" dirty="0">
                <a:solidFill>
                  <a:srgbClr val="2C7378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?</a:t>
            </a: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1572" y="4715049"/>
            <a:ext cx="1149686" cy="44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8" y="4370458"/>
            <a:ext cx="942417" cy="43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4575" y="4308324"/>
            <a:ext cx="476438" cy="44142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2541013" y="4344372"/>
            <a:ext cx="27548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b="1">
                <a:solidFill>
                  <a:srgbClr val="17469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Conférence des Nations Unies sur l'environnement et le développement</a:t>
            </a:r>
            <a:endParaRPr/>
          </a:p>
        </p:txBody>
      </p:sp>
      <p:pic>
        <p:nvPicPr>
          <p:cNvPr id="118" name="Google Shape;11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6742" y="2475251"/>
            <a:ext cx="3340100" cy="26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>
            <a:spLocks noGrp="1"/>
          </p:cNvSpPr>
          <p:nvPr>
            <p:ph type="title"/>
          </p:nvPr>
        </p:nvSpPr>
        <p:spPr>
          <a:xfrm>
            <a:off x="1429871" y="6699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Josefin Sans Medium"/>
              <a:buNone/>
            </a:pPr>
            <a:r>
              <a:rPr lang="fr-FR" b="1" dirty="0">
                <a:solidFill>
                  <a:schemeClr val="dk2"/>
                </a:solidFill>
                <a:latin typeface="Bahnschrift SemiBold" panose="020B0502040204020203" pitchFamily="34" charset="0"/>
                <a:ea typeface="Josefin Sans Medium"/>
                <a:cs typeface="Josefin Sans Medium"/>
                <a:sym typeface="Josefin Sans Medium"/>
              </a:rPr>
              <a:t>Conclusion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393" name="Google Shape;393;p22"/>
          <p:cNvSpPr txBox="1">
            <a:spLocks noGrp="1"/>
          </p:cNvSpPr>
          <p:nvPr>
            <p:ph type="body" idx="1"/>
          </p:nvPr>
        </p:nvSpPr>
        <p:spPr>
          <a:xfrm>
            <a:off x="847012" y="2192509"/>
            <a:ext cx="6405705" cy="34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dk2"/>
              </a:solidFill>
              <a:latin typeface="Bahnschrift" panose="020B0502040204020203" pitchFamily="34" charset="0"/>
              <a:ea typeface="Josefin Sans Medium"/>
              <a:cs typeface="Josefin Sans Medium"/>
              <a:sym typeface="Josefin Sans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Une recherche interdisciplinaire </a:t>
            </a:r>
            <a:r>
              <a:rPr lang="fr-FR" dirty="0" err="1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co-construite</a:t>
            </a:r>
            <a:endParaRPr dirty="0">
              <a:solidFill>
                <a:schemeClr val="dk2"/>
              </a:solidFill>
              <a:latin typeface="Bahnschrift" panose="020B0502040204020203" pitchFamily="34" charset="0"/>
              <a:ea typeface="Josefin Sans Medium"/>
              <a:cs typeface="Josefin Sans Medium"/>
              <a:sym typeface="Josefin Sans Medium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Une méthode qui essaie d’être le plus objective possible.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Une méthode en cours de construction</a:t>
            </a:r>
            <a:endParaRPr dirty="0">
              <a:latin typeface="Bahnschrift" panose="020B05020402040202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fr-FR" dirty="0">
                <a:solidFill>
                  <a:schemeClr val="dk2"/>
                </a:solidFill>
                <a:latin typeface="Bahnschrift" panose="020B0502040204020203" pitchFamily="34" charset="0"/>
                <a:ea typeface="Josefin Sans Medium"/>
                <a:cs typeface="Josefin Sans Medium"/>
                <a:sym typeface="Josefin Sans Medium"/>
              </a:rPr>
              <a:t>Les ateliers de cet après-midi et demain participeront à sa construction et validation</a:t>
            </a:r>
            <a:endParaRPr dirty="0">
              <a:latin typeface="Bahnschrift" panose="020B0502040204020203" pitchFamily="34" charset="0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dk2"/>
              </a:solidFill>
              <a:latin typeface="Bahnschrift" panose="020B0502040204020203" pitchFamily="34" charset="0"/>
              <a:ea typeface="Josefin Sans Medium"/>
              <a:cs typeface="Josefin Sans Medium"/>
              <a:sym typeface="Josefin Sans Medium"/>
            </a:endParaRPr>
          </a:p>
        </p:txBody>
      </p:sp>
      <p:pic>
        <p:nvPicPr>
          <p:cNvPr id="394" name="Google Shape;3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3965" y="0"/>
            <a:ext cx="45680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6" descr="Une image contenant texte, capture d’écran, Police, nomb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464" y="4610185"/>
            <a:ext cx="2074299" cy="123575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/>
          <p:nvPr/>
        </p:nvSpPr>
        <p:spPr>
          <a:xfrm>
            <a:off x="382333" y="1529437"/>
            <a:ext cx="1616528" cy="1502228"/>
          </a:xfrm>
          <a:prstGeom prst="roundRect">
            <a:avLst>
              <a:gd name="adj" fmla="val 16667"/>
            </a:avLst>
          </a:prstGeom>
          <a:solidFill>
            <a:srgbClr val="7CC8C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Mx</a:t>
            </a:r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3292371" y="889906"/>
            <a:ext cx="1281794" cy="1208315"/>
          </a:xfrm>
          <a:prstGeom prst="roundRect">
            <a:avLst>
              <a:gd name="adj" fmla="val 16667"/>
            </a:avLst>
          </a:prstGeom>
          <a:solidFill>
            <a:srgbClr val="7CC8C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IA</a:t>
            </a:r>
            <a:endParaRPr/>
          </a:p>
        </p:txBody>
      </p:sp>
      <p:sp>
        <p:nvSpPr>
          <p:cNvPr id="313" name="Google Shape;313;p16"/>
          <p:cNvSpPr/>
          <p:nvPr/>
        </p:nvSpPr>
        <p:spPr>
          <a:xfrm>
            <a:off x="9160240" y="1562093"/>
            <a:ext cx="1616528" cy="1502228"/>
          </a:xfrm>
          <a:prstGeom prst="roundRect">
            <a:avLst>
              <a:gd name="adj" fmla="val 16667"/>
            </a:avLst>
          </a:prstGeom>
          <a:solidFill>
            <a:srgbClr val="7CC8C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683C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3267753" y="2432957"/>
            <a:ext cx="1281794" cy="1208315"/>
          </a:xfrm>
          <a:prstGeom prst="roundRect">
            <a:avLst>
              <a:gd name="adj" fmla="val 16667"/>
            </a:avLst>
          </a:prstGeom>
          <a:solidFill>
            <a:srgbClr val="7CC8C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Expert</a:t>
            </a:r>
            <a:endParaRPr/>
          </a:p>
        </p:txBody>
      </p:sp>
      <p:sp>
        <p:nvSpPr>
          <p:cNvPr id="315" name="Google Shape;315;p16"/>
          <p:cNvSpPr/>
          <p:nvPr/>
        </p:nvSpPr>
        <p:spPr>
          <a:xfrm>
            <a:off x="2969202" y="1709050"/>
            <a:ext cx="223404" cy="120831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6"/>
          <p:cNvSpPr/>
          <p:nvPr/>
        </p:nvSpPr>
        <p:spPr>
          <a:xfrm rot="10800000">
            <a:off x="4609141" y="1676393"/>
            <a:ext cx="223404" cy="120831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6" descr="Une image contenant texte, capture d’écran, Police, nomb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0954" y="5528267"/>
            <a:ext cx="3873531" cy="126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 descr="Une image contenant capture d’écran, Rectangle, carré, diagramm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3961" y="4400309"/>
            <a:ext cx="2905101" cy="217015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6"/>
          <p:cNvSpPr txBox="1"/>
          <p:nvPr/>
        </p:nvSpPr>
        <p:spPr>
          <a:xfrm>
            <a:off x="2223776" y="123207"/>
            <a:ext cx="35766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Identification et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caractérisation des métriques</a:t>
            </a:r>
            <a:endParaRPr/>
          </a:p>
        </p:txBody>
      </p:sp>
      <p:sp>
        <p:nvSpPr>
          <p:cNvPr id="320" name="Google Shape;320;p16"/>
          <p:cNvSpPr txBox="1"/>
          <p:nvPr/>
        </p:nvSpPr>
        <p:spPr>
          <a:xfrm>
            <a:off x="6373679" y="279049"/>
            <a:ext cx="13853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/>
          </a:p>
        </p:txBody>
      </p:sp>
      <p:sp>
        <p:nvSpPr>
          <p:cNvPr id="321" name="Google Shape;321;p16"/>
          <p:cNvSpPr/>
          <p:nvPr/>
        </p:nvSpPr>
        <p:spPr>
          <a:xfrm>
            <a:off x="6486529" y="917113"/>
            <a:ext cx="1281794" cy="1208315"/>
          </a:xfrm>
          <a:prstGeom prst="roundRect">
            <a:avLst>
              <a:gd name="adj" fmla="val 16667"/>
            </a:avLst>
          </a:prstGeom>
          <a:solidFill>
            <a:srgbClr val="7CC8C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IA</a:t>
            </a:r>
            <a:endParaRPr/>
          </a:p>
        </p:txBody>
      </p:sp>
      <p:sp>
        <p:nvSpPr>
          <p:cNvPr id="322" name="Google Shape;322;p16"/>
          <p:cNvSpPr/>
          <p:nvPr/>
        </p:nvSpPr>
        <p:spPr>
          <a:xfrm>
            <a:off x="6461911" y="2460164"/>
            <a:ext cx="1281794" cy="1208315"/>
          </a:xfrm>
          <a:prstGeom prst="roundRect">
            <a:avLst>
              <a:gd name="adj" fmla="val 16667"/>
            </a:avLst>
          </a:prstGeom>
          <a:solidFill>
            <a:srgbClr val="7CC8C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Expert</a:t>
            </a:r>
            <a:endParaRPr/>
          </a:p>
        </p:txBody>
      </p:sp>
      <p:sp>
        <p:nvSpPr>
          <p:cNvPr id="323" name="Google Shape;323;p16"/>
          <p:cNvSpPr/>
          <p:nvPr/>
        </p:nvSpPr>
        <p:spPr>
          <a:xfrm>
            <a:off x="6163360" y="1736257"/>
            <a:ext cx="223404" cy="120831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6"/>
          <p:cNvSpPr/>
          <p:nvPr/>
        </p:nvSpPr>
        <p:spPr>
          <a:xfrm rot="10800000">
            <a:off x="7803299" y="1703600"/>
            <a:ext cx="223404" cy="120831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6"/>
          <p:cNvSpPr txBox="1"/>
          <p:nvPr/>
        </p:nvSpPr>
        <p:spPr>
          <a:xfrm>
            <a:off x="8708694" y="608333"/>
            <a:ext cx="21932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Data visualisation</a:t>
            </a:r>
            <a:endParaRPr/>
          </a:p>
        </p:txBody>
      </p:sp>
      <p:sp>
        <p:nvSpPr>
          <p:cNvPr id="326" name="Google Shape;326;p16"/>
          <p:cNvSpPr/>
          <p:nvPr/>
        </p:nvSpPr>
        <p:spPr>
          <a:xfrm>
            <a:off x="5386369" y="1702176"/>
            <a:ext cx="432070" cy="1461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CC8CF"/>
          </a:solidFill>
          <a:ln w="12700" cap="flat" cmpd="sng">
            <a:solidFill>
              <a:srgbClr val="254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6"/>
          <p:cNvSpPr/>
          <p:nvPr/>
        </p:nvSpPr>
        <p:spPr>
          <a:xfrm>
            <a:off x="8295838" y="1676393"/>
            <a:ext cx="432070" cy="1461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CC8CF"/>
          </a:solidFill>
          <a:ln w="12700" cap="flat" cmpd="sng">
            <a:solidFill>
              <a:srgbClr val="254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/>
          <p:nvPr/>
        </p:nvSpPr>
        <p:spPr>
          <a:xfrm>
            <a:off x="2291300" y="1609633"/>
            <a:ext cx="432070" cy="1461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CC8CF"/>
          </a:solidFill>
          <a:ln w="12700" cap="flat" cmpd="sng">
            <a:solidFill>
              <a:srgbClr val="254D8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16" descr="Jaug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34067" y="1736257"/>
            <a:ext cx="1148452" cy="114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 descr="Une image contenant diagramme, ligne, origami, conception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74776" y="3641272"/>
            <a:ext cx="3031760" cy="1649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"/>
          <p:cNvSpPr/>
          <p:nvPr/>
        </p:nvSpPr>
        <p:spPr>
          <a:xfrm>
            <a:off x="354298" y="1303409"/>
            <a:ext cx="614692" cy="2468887"/>
          </a:xfrm>
          <a:prstGeom prst="roundRect">
            <a:avLst>
              <a:gd name="adj" fmla="val 16667"/>
            </a:avLst>
          </a:prstGeom>
          <a:solidFill>
            <a:srgbClr val="326B67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7"/>
          <p:cNvSpPr/>
          <p:nvPr/>
        </p:nvSpPr>
        <p:spPr>
          <a:xfrm>
            <a:off x="411481" y="4312623"/>
            <a:ext cx="599702" cy="2270185"/>
          </a:xfrm>
          <a:prstGeom prst="roundRect">
            <a:avLst>
              <a:gd name="adj" fmla="val 16667"/>
            </a:avLst>
          </a:prstGeom>
          <a:solidFill>
            <a:srgbClr val="C3714F"/>
          </a:solidFill>
          <a:ln w="12700" cap="flat" cmpd="sng">
            <a:solidFill>
              <a:srgbClr val="1735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7"/>
          <p:cNvSpPr txBox="1"/>
          <p:nvPr/>
        </p:nvSpPr>
        <p:spPr>
          <a:xfrm>
            <a:off x="5355772" y="0"/>
            <a:ext cx="1692771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683C47"/>
                </a:solidFill>
                <a:latin typeface="Calibri"/>
                <a:ea typeface="Calibri"/>
                <a:cs typeface="Calibri"/>
                <a:sym typeface="Calibri"/>
              </a:rPr>
              <a:t>Métriques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83C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7"/>
          <p:cNvSpPr txBox="1"/>
          <p:nvPr/>
        </p:nvSpPr>
        <p:spPr>
          <a:xfrm rot="-5400000">
            <a:off x="-436731" y="2338099"/>
            <a:ext cx="22317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Champ d’application</a:t>
            </a:r>
            <a:endParaRPr/>
          </a:p>
        </p:txBody>
      </p:sp>
      <p:sp>
        <p:nvSpPr>
          <p:cNvPr id="339" name="Google Shape;339;p17"/>
          <p:cNvSpPr txBox="1"/>
          <p:nvPr/>
        </p:nvSpPr>
        <p:spPr>
          <a:xfrm rot="-5400000">
            <a:off x="-419099" y="5233699"/>
            <a:ext cx="21964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9D085"/>
                </a:solidFill>
                <a:latin typeface="Arial"/>
                <a:ea typeface="Arial"/>
                <a:cs typeface="Arial"/>
                <a:sym typeface="Arial"/>
              </a:rPr>
              <a:t>Opérationnalisation</a:t>
            </a:r>
            <a:endParaRPr/>
          </a:p>
        </p:txBody>
      </p:sp>
      <p:sp>
        <p:nvSpPr>
          <p:cNvPr id="340" name="Google Shape;340;p17"/>
          <p:cNvSpPr txBox="1"/>
          <p:nvPr/>
        </p:nvSpPr>
        <p:spPr>
          <a:xfrm>
            <a:off x="1355271" y="1573770"/>
            <a:ext cx="4411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M1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CC8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7"/>
          <p:cNvSpPr txBox="1"/>
          <p:nvPr/>
        </p:nvSpPr>
        <p:spPr>
          <a:xfrm>
            <a:off x="1355271" y="2466887"/>
            <a:ext cx="482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M2</a:t>
            </a:r>
            <a:endParaRPr/>
          </a:p>
        </p:txBody>
      </p:sp>
      <p:sp>
        <p:nvSpPr>
          <p:cNvPr id="342" name="Google Shape;342;p17"/>
          <p:cNvSpPr txBox="1"/>
          <p:nvPr/>
        </p:nvSpPr>
        <p:spPr>
          <a:xfrm>
            <a:off x="1355271" y="3174068"/>
            <a:ext cx="4860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M3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54D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7"/>
          <p:cNvSpPr txBox="1"/>
          <p:nvPr/>
        </p:nvSpPr>
        <p:spPr>
          <a:xfrm>
            <a:off x="1355271" y="4801385"/>
            <a:ext cx="495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M4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54D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7"/>
          <p:cNvSpPr txBox="1"/>
          <p:nvPr/>
        </p:nvSpPr>
        <p:spPr>
          <a:xfrm>
            <a:off x="1355271" y="5694502"/>
            <a:ext cx="489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M5</a:t>
            </a:r>
            <a:endParaRPr/>
          </a:p>
        </p:txBody>
      </p:sp>
      <p:sp>
        <p:nvSpPr>
          <p:cNvPr id="345" name="Google Shape;345;p17"/>
          <p:cNvSpPr/>
          <p:nvPr/>
        </p:nvSpPr>
        <p:spPr>
          <a:xfrm>
            <a:off x="1107869" y="1420623"/>
            <a:ext cx="10205357" cy="646331"/>
          </a:xfrm>
          <a:prstGeom prst="rect">
            <a:avLst/>
          </a:prstGeom>
          <a:solidFill>
            <a:srgbClr val="7CC8CF"/>
          </a:solidFill>
          <a:ln w="28575" cap="flat" cmpd="sng">
            <a:solidFill>
              <a:srgbClr val="7CC8C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CC8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7"/>
          <p:cNvSpPr/>
          <p:nvPr/>
        </p:nvSpPr>
        <p:spPr>
          <a:xfrm>
            <a:off x="1107869" y="2230902"/>
            <a:ext cx="10205357" cy="646331"/>
          </a:xfrm>
          <a:prstGeom prst="rect">
            <a:avLst/>
          </a:prstGeom>
          <a:solidFill>
            <a:srgbClr val="7CC8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CC8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7"/>
          <p:cNvSpPr/>
          <p:nvPr/>
        </p:nvSpPr>
        <p:spPr>
          <a:xfrm>
            <a:off x="1107869" y="3030768"/>
            <a:ext cx="10205357" cy="646331"/>
          </a:xfrm>
          <a:prstGeom prst="rect">
            <a:avLst/>
          </a:prstGeom>
          <a:solidFill>
            <a:srgbClr val="7CC8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CC8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/>
          <p:nvPr/>
        </p:nvSpPr>
        <p:spPr>
          <a:xfrm>
            <a:off x="1107869" y="4669697"/>
            <a:ext cx="10205357" cy="646331"/>
          </a:xfrm>
          <a:prstGeom prst="rect">
            <a:avLst/>
          </a:prstGeom>
          <a:solidFill>
            <a:srgbClr val="7CC8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CC8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7"/>
          <p:cNvSpPr/>
          <p:nvPr/>
        </p:nvSpPr>
        <p:spPr>
          <a:xfrm>
            <a:off x="1107869" y="5547143"/>
            <a:ext cx="10205357" cy="646331"/>
          </a:xfrm>
          <a:prstGeom prst="rect">
            <a:avLst/>
          </a:prstGeom>
          <a:solidFill>
            <a:srgbClr val="7CC8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7CC8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7"/>
          <p:cNvSpPr txBox="1"/>
          <p:nvPr/>
        </p:nvSpPr>
        <p:spPr>
          <a:xfrm>
            <a:off x="2515443" y="868972"/>
            <a:ext cx="21307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Variable à mesurer</a:t>
            </a:r>
            <a:endParaRPr/>
          </a:p>
        </p:txBody>
      </p:sp>
      <p:sp>
        <p:nvSpPr>
          <p:cNvPr id="351" name="Google Shape;351;p17"/>
          <p:cNvSpPr txBox="1"/>
          <p:nvPr/>
        </p:nvSpPr>
        <p:spPr>
          <a:xfrm>
            <a:off x="6713093" y="868972"/>
            <a:ext cx="18133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Critères utilisés</a:t>
            </a:r>
            <a:endParaRPr/>
          </a:p>
        </p:txBody>
      </p:sp>
      <p:sp>
        <p:nvSpPr>
          <p:cNvPr id="352" name="Google Shape;352;p17"/>
          <p:cNvSpPr txBox="1"/>
          <p:nvPr/>
        </p:nvSpPr>
        <p:spPr>
          <a:xfrm>
            <a:off x="2515443" y="2400373"/>
            <a:ext cx="11913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Exception</a:t>
            </a:r>
            <a:endParaRPr/>
          </a:p>
        </p:txBody>
      </p:sp>
      <p:sp>
        <p:nvSpPr>
          <p:cNvPr id="353" name="Google Shape;353;p17"/>
          <p:cNvSpPr txBox="1"/>
          <p:nvPr/>
        </p:nvSpPr>
        <p:spPr>
          <a:xfrm>
            <a:off x="2515443" y="1600155"/>
            <a:ext cx="21130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Définition de l’objet</a:t>
            </a:r>
            <a:endParaRPr/>
          </a:p>
        </p:txBody>
      </p:sp>
      <p:sp>
        <p:nvSpPr>
          <p:cNvPr id="354" name="Google Shape;354;p17"/>
          <p:cNvSpPr txBox="1"/>
          <p:nvPr/>
        </p:nvSpPr>
        <p:spPr>
          <a:xfrm>
            <a:off x="2515443" y="3127901"/>
            <a:ext cx="31951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326B67"/>
                </a:solidFill>
                <a:latin typeface="Arial"/>
                <a:ea typeface="Arial"/>
                <a:cs typeface="Arial"/>
                <a:sym typeface="Arial"/>
              </a:rPr>
              <a:t>Type d’activités réglementées</a:t>
            </a:r>
            <a:endParaRPr/>
          </a:p>
        </p:txBody>
      </p:sp>
      <p:sp>
        <p:nvSpPr>
          <p:cNvPr id="355" name="Google Shape;355;p17"/>
          <p:cNvSpPr txBox="1"/>
          <p:nvPr/>
        </p:nvSpPr>
        <p:spPr>
          <a:xfrm>
            <a:off x="2515443" y="4827874"/>
            <a:ext cx="21723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3714F"/>
                </a:solidFill>
                <a:latin typeface="Arial"/>
                <a:ea typeface="Arial"/>
                <a:cs typeface="Arial"/>
                <a:sym typeface="Arial"/>
              </a:rPr>
              <a:t>Sanctions pré&lt;vues</a:t>
            </a:r>
            <a:endParaRPr/>
          </a:p>
        </p:txBody>
      </p:sp>
      <p:sp>
        <p:nvSpPr>
          <p:cNvPr id="356" name="Google Shape;356;p17"/>
          <p:cNvSpPr txBox="1"/>
          <p:nvPr/>
        </p:nvSpPr>
        <p:spPr>
          <a:xfrm>
            <a:off x="2515443" y="5685642"/>
            <a:ext cx="29097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C3714F"/>
                </a:solidFill>
                <a:latin typeface="Arial"/>
                <a:ea typeface="Arial"/>
                <a:cs typeface="Arial"/>
                <a:sym typeface="Arial"/>
              </a:rPr>
              <a:t>Moyens de contrôle prévus</a:t>
            </a:r>
            <a:endParaRPr/>
          </a:p>
        </p:txBody>
      </p:sp>
      <p:sp>
        <p:nvSpPr>
          <p:cNvPr id="357" name="Google Shape;357;p17"/>
          <p:cNvSpPr txBox="1"/>
          <p:nvPr/>
        </p:nvSpPr>
        <p:spPr>
          <a:xfrm>
            <a:off x="6713093" y="3156015"/>
            <a:ext cx="16562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En amont/aval</a:t>
            </a:r>
            <a:endParaRPr/>
          </a:p>
        </p:txBody>
      </p:sp>
      <p:sp>
        <p:nvSpPr>
          <p:cNvPr id="358" name="Google Shape;358;p17"/>
          <p:cNvSpPr txBox="1"/>
          <p:nvPr/>
        </p:nvSpPr>
        <p:spPr>
          <a:xfrm>
            <a:off x="6713093" y="4801385"/>
            <a:ext cx="20473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Force significative</a:t>
            </a:r>
            <a:endParaRPr/>
          </a:p>
        </p:txBody>
      </p:sp>
      <p:sp>
        <p:nvSpPr>
          <p:cNvPr id="359" name="Google Shape;359;p17"/>
          <p:cNvSpPr txBox="1"/>
          <p:nvPr/>
        </p:nvSpPr>
        <p:spPr>
          <a:xfrm>
            <a:off x="6713093" y="5683358"/>
            <a:ext cx="27751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Précision de la procédure</a:t>
            </a:r>
            <a:endParaRPr/>
          </a:p>
        </p:txBody>
      </p:sp>
      <p:sp>
        <p:nvSpPr>
          <p:cNvPr id="360" name="Google Shape;360;p17"/>
          <p:cNvSpPr txBox="1"/>
          <p:nvPr/>
        </p:nvSpPr>
        <p:spPr>
          <a:xfrm>
            <a:off x="6713093" y="2338099"/>
            <a:ext cx="19639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Nombre et portée</a:t>
            </a:r>
            <a:endParaRPr/>
          </a:p>
        </p:txBody>
      </p:sp>
      <p:sp>
        <p:nvSpPr>
          <p:cNvPr id="361" name="Google Shape;361;p17"/>
          <p:cNvSpPr txBox="1"/>
          <p:nvPr/>
        </p:nvSpPr>
        <p:spPr>
          <a:xfrm>
            <a:off x="6713093" y="1561347"/>
            <a:ext cx="11544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54D86"/>
                </a:solidFill>
                <a:latin typeface="Arial"/>
                <a:ea typeface="Arial"/>
                <a:cs typeface="Arial"/>
                <a:sym typeface="Arial"/>
              </a:rPr>
              <a:t>Précision</a:t>
            </a:r>
            <a:endParaRPr/>
          </a:p>
        </p:txBody>
      </p:sp>
      <p:sp>
        <p:nvSpPr>
          <p:cNvPr id="362" name="Google Shape;362;p17"/>
          <p:cNvSpPr txBox="1"/>
          <p:nvPr/>
        </p:nvSpPr>
        <p:spPr>
          <a:xfrm>
            <a:off x="9988111" y="856104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Echelle</a:t>
            </a:r>
            <a:endParaRPr/>
          </a:p>
        </p:txBody>
      </p:sp>
      <p:sp>
        <p:nvSpPr>
          <p:cNvPr id="363" name="Google Shape;363;p17"/>
          <p:cNvSpPr txBox="1"/>
          <p:nvPr/>
        </p:nvSpPr>
        <p:spPr>
          <a:xfrm>
            <a:off x="9988111" y="2361213"/>
            <a:ext cx="5437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0-3</a:t>
            </a:r>
            <a:endParaRPr/>
          </a:p>
        </p:txBody>
      </p:sp>
      <p:sp>
        <p:nvSpPr>
          <p:cNvPr id="364" name="Google Shape;364;p17"/>
          <p:cNvSpPr txBox="1"/>
          <p:nvPr/>
        </p:nvSpPr>
        <p:spPr>
          <a:xfrm>
            <a:off x="9988111" y="1627191"/>
            <a:ext cx="5437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0-3</a:t>
            </a:r>
            <a:endParaRPr/>
          </a:p>
        </p:txBody>
      </p:sp>
      <p:sp>
        <p:nvSpPr>
          <p:cNvPr id="365" name="Google Shape;365;p17"/>
          <p:cNvSpPr txBox="1"/>
          <p:nvPr/>
        </p:nvSpPr>
        <p:spPr>
          <a:xfrm>
            <a:off x="9988111" y="3210511"/>
            <a:ext cx="5437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0-3</a:t>
            </a:r>
            <a:endParaRPr/>
          </a:p>
        </p:txBody>
      </p:sp>
      <p:sp>
        <p:nvSpPr>
          <p:cNvPr id="366" name="Google Shape;366;p17"/>
          <p:cNvSpPr txBox="1"/>
          <p:nvPr/>
        </p:nvSpPr>
        <p:spPr>
          <a:xfrm>
            <a:off x="9988111" y="4788539"/>
            <a:ext cx="5437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0-3</a:t>
            </a:r>
            <a:endParaRPr/>
          </a:p>
        </p:txBody>
      </p:sp>
      <p:sp>
        <p:nvSpPr>
          <p:cNvPr id="367" name="Google Shape;367;p17"/>
          <p:cNvSpPr txBox="1"/>
          <p:nvPr/>
        </p:nvSpPr>
        <p:spPr>
          <a:xfrm>
            <a:off x="9988111" y="5683358"/>
            <a:ext cx="5437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683C47"/>
                </a:solidFill>
                <a:latin typeface="Arial"/>
                <a:ea typeface="Arial"/>
                <a:cs typeface="Arial"/>
                <a:sym typeface="Arial"/>
              </a:rPr>
              <a:t>0-3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</a:pPr>
            <a:r>
              <a:rPr lang="fr-FR" sz="6000" dirty="0">
                <a:solidFill>
                  <a:schemeClr val="dk2"/>
                </a:solidFill>
              </a:rPr>
              <a:t>1. </a:t>
            </a:r>
            <a:r>
              <a:rPr lang="fr-FR" sz="6000" b="1" dirty="0" err="1">
                <a:solidFill>
                  <a:schemeClr val="dk2"/>
                </a:solidFill>
                <a:latin typeface="Bahnschrift SemiBold" panose="020B0502040204020203" pitchFamily="34" charset="0"/>
              </a:rPr>
              <a:t>Starting</a:t>
            </a:r>
            <a:r>
              <a:rPr lang="fr-FR" sz="6000" dirty="0">
                <a:solidFill>
                  <a:schemeClr val="dk2"/>
                </a:solidFill>
              </a:rPr>
              <a:t> </a:t>
            </a:r>
            <a:r>
              <a:rPr lang="fr-FR" sz="6000" b="1" dirty="0">
                <a:solidFill>
                  <a:schemeClr val="dk2"/>
                </a:solidFill>
                <a:latin typeface="Bahnschrift SemiBold" panose="020B0502040204020203" pitchFamily="34" charset="0"/>
              </a:rPr>
              <a:t>point</a:t>
            </a:r>
            <a:endParaRPr b="1" dirty="0">
              <a:solidFill>
                <a:schemeClr val="dk2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24" name="Google Shape;124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7108107" y="405806"/>
            <a:ext cx="4632960" cy="6046388"/>
          </a:xfrm>
          <a:prstGeom prst="rect">
            <a:avLst/>
          </a:prstGeom>
          <a:noFill/>
          <a:ln w="508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408939" y="662636"/>
            <a:ext cx="8714119" cy="345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fr-FR" sz="4000" b="1" dirty="0">
                <a:solidFill>
                  <a:schemeClr val="dk2"/>
                </a:solidFill>
                <a:latin typeface="Bahnschrift SemiBold" panose="020B0502040204020203" pitchFamily="34" charset="0"/>
              </a:rPr>
              <a:t>A triple observation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7751458" y="298639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JOUFFRAY </a:t>
            </a:r>
            <a:r>
              <a:rPr lang="fr-FR" sz="1100" b="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 al., </a:t>
            </a:r>
            <a:r>
              <a:rPr lang="fr-FR" sz="11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2020 </a:t>
            </a:r>
            <a:fld id="{00000000-1234-1234-1234-123412341234}" type="slidenum">
              <a:rPr lang="fr-FR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3" name="Google Shape;133;p4" descr="Screen Shot 2018-05-21 at 15.39.00.png"/>
          <p:cNvPicPr preferRelativeResize="0"/>
          <p:nvPr/>
        </p:nvPicPr>
        <p:blipFill rotWithShape="1">
          <a:blip r:embed="rId3">
            <a:alphaModFix/>
          </a:blip>
          <a:srcRect t="-7825"/>
          <a:stretch/>
        </p:blipFill>
        <p:spPr>
          <a:xfrm>
            <a:off x="7510852" y="3428942"/>
            <a:ext cx="3827471" cy="2258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7522706" y="5694785"/>
            <a:ext cx="3904980" cy="70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25" tIns="29350" rIns="58725" bIns="293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rgbClr val="1639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Nombre cumulé de traités relatifs aux activités humaines en mer par date d’entrée en vigueur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rgbClr val="1639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Al-Abdulrazzak </a:t>
            </a:r>
            <a:r>
              <a:rPr lang="fr-FR" sz="1050" i="1">
                <a:solidFill>
                  <a:srgbClr val="1639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 al.</a:t>
            </a:r>
            <a:r>
              <a:rPr lang="fr-FR" sz="1050">
                <a:solidFill>
                  <a:srgbClr val="1639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fr-FR" sz="1050" i="1">
                <a:solidFill>
                  <a:srgbClr val="1639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050">
                <a:solidFill>
                  <a:srgbClr val="1639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2017.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6393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837208" y="4781865"/>
            <a:ext cx="545044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Ignorance of the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ocean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protection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afforded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by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law</a:t>
            </a:r>
            <a:endParaRPr lang="fr-FR" sz="1800" dirty="0">
              <a:solidFill>
                <a:schemeClr val="accent3"/>
              </a:solidFill>
              <a:latin typeface="Bahnschrift" panose="020B0502040204020203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764314" y="1983734"/>
            <a:ext cx="5450448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Accumulating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knowledge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underlines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the importance of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protecting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the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environment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in the face of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growing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human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pressures</a:t>
            </a:r>
          </a:p>
          <a:p>
            <a:pPr marL="342900" marR="0" lvl="0" indent="-49212" algn="just" rtl="0">
              <a:spcBef>
                <a:spcPts val="960"/>
              </a:spcBef>
              <a:spcAft>
                <a:spcPts val="0"/>
              </a:spcAft>
              <a:buClr>
                <a:srgbClr val="51ACC0"/>
              </a:buClr>
              <a:buSzPts val="1800"/>
              <a:buFont typeface="NTR"/>
              <a:buNone/>
            </a:pPr>
            <a:endParaRPr sz="1800" dirty="0">
              <a:solidFill>
                <a:schemeClr val="accent3"/>
              </a:solidFill>
              <a:latin typeface="Bahnschrift" panose="020B0502040204020203" pitchFamily="34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348" y="477998"/>
            <a:ext cx="2514955" cy="251495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853677" y="3444069"/>
            <a:ext cx="5361085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1950-2010: a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drastic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increase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in the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number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of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texts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protecting</a:t>
            </a:r>
            <a:r>
              <a:rPr lang="fr-FR" sz="18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the </a:t>
            </a:r>
            <a:r>
              <a:rPr lang="fr-FR" sz="18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environment</a:t>
            </a:r>
            <a:endParaRPr lang="fr-FR" sz="1800" dirty="0">
              <a:solidFill>
                <a:schemeClr val="accent3"/>
              </a:solidFill>
              <a:latin typeface="Bahnschrift" panose="020B0502040204020203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7108107" y="3319295"/>
            <a:ext cx="4632960" cy="3132899"/>
          </a:xfrm>
          <a:prstGeom prst="rect">
            <a:avLst/>
          </a:prstGeom>
          <a:noFill/>
          <a:ln w="508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255104" y="251984"/>
            <a:ext cx="11098696" cy="121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Calibri"/>
              <a:buNone/>
            </a:pPr>
            <a:r>
              <a:rPr lang="fr-FR" sz="4000" b="1" dirty="0" err="1">
                <a:solidFill>
                  <a:schemeClr val="accent3"/>
                </a:solidFill>
                <a:latin typeface="Bahnschrift SemiBold" panose="020B0502040204020203" pitchFamily="34" charset="0"/>
              </a:rPr>
              <a:t>Analyze</a:t>
            </a:r>
            <a:r>
              <a:rPr lang="fr-FR" sz="4000" b="1" dirty="0">
                <a:solidFill>
                  <a:schemeClr val="accent3"/>
                </a:solidFill>
                <a:latin typeface="Bahnschrift SemiBold" panose="020B0502040204020203" pitchFamily="34" charset="0"/>
              </a:rPr>
              <a:t> </a:t>
            </a:r>
            <a:r>
              <a:rPr lang="fr-FR" sz="4000" b="1" dirty="0" err="1">
                <a:solidFill>
                  <a:schemeClr val="accent3"/>
                </a:solidFill>
                <a:latin typeface="Bahnschrift SemiBold" panose="020B0502040204020203" pitchFamily="34" charset="0"/>
              </a:rPr>
              <a:t>legal</a:t>
            </a:r>
            <a:r>
              <a:rPr lang="fr-FR" sz="4000" b="1" dirty="0">
                <a:solidFill>
                  <a:schemeClr val="accent3"/>
                </a:solidFill>
                <a:latin typeface="Bahnschrift SemiBold" panose="020B0502040204020203" pitchFamily="34" charset="0"/>
              </a:rPr>
              <a:t> protection for the </a:t>
            </a:r>
            <a:r>
              <a:rPr lang="fr-FR" sz="4000" b="1" dirty="0" err="1">
                <a:solidFill>
                  <a:schemeClr val="accent3"/>
                </a:solidFill>
                <a:latin typeface="Bahnschrift SemiBold" panose="020B0502040204020203" pitchFamily="34" charset="0"/>
              </a:rPr>
              <a:t>ocean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146" name="Google Shape;14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1"/>
          </p:nvPr>
        </p:nvSpPr>
        <p:spPr>
          <a:xfrm>
            <a:off x="1524000" y="1971965"/>
            <a:ext cx="9123294" cy="64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Two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steps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 are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rPr>
              <a:t>required</a:t>
            </a: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>
            <a:off x="1824691" y="2745004"/>
            <a:ext cx="8560752" cy="1719743"/>
            <a:chOff x="300690" y="2354768"/>
            <a:chExt cx="8560752" cy="1719743"/>
          </a:xfrm>
        </p:grpSpPr>
        <p:sp>
          <p:nvSpPr>
            <p:cNvPr id="149" name="Google Shape;149;p5"/>
            <p:cNvSpPr/>
            <p:nvPr/>
          </p:nvSpPr>
          <p:spPr>
            <a:xfrm>
              <a:off x="300690" y="2426540"/>
              <a:ext cx="396591" cy="398779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1</a:t>
              </a:r>
              <a:endParaRPr>
                <a:latin typeface="Bahnschrift" panose="020B0502040204020203" pitchFamily="34" charset="0"/>
              </a:endParaRPr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697280" y="2380637"/>
              <a:ext cx="8146029" cy="16938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400"/>
                <a:buFont typeface="Arial"/>
                <a:buNone/>
              </a:pPr>
              <a:r>
                <a:rPr lang="fr-FR" sz="24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An </a:t>
              </a:r>
              <a:r>
                <a:rPr lang="fr-FR" sz="24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analysis</a:t>
              </a:r>
              <a:r>
                <a:rPr lang="fr-FR" sz="24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of the content of </a:t>
              </a:r>
              <a:r>
                <a:rPr lang="fr-FR" sz="24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existing</a:t>
              </a:r>
              <a:r>
                <a:rPr lang="fr-FR" sz="24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fr-FR" sz="24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law</a:t>
              </a:r>
              <a:endPara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Arial"/>
                <a:buNone/>
              </a:pP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Can the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law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as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it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stands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protect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the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ocean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?</a:t>
              </a:r>
            </a:p>
          </p:txBody>
        </p:sp>
        <p:pic>
          <p:nvPicPr>
            <p:cNvPr id="151" name="Google Shape;151;p5" descr="Book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01842" y="2354768"/>
              <a:ext cx="759600" cy="75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2" name="Google Shape;152;p5"/>
          <p:cNvGrpSpPr/>
          <p:nvPr/>
        </p:nvGrpSpPr>
        <p:grpSpPr>
          <a:xfrm>
            <a:off x="1806480" y="4387360"/>
            <a:ext cx="8578963" cy="995484"/>
            <a:chOff x="300690" y="4794026"/>
            <a:chExt cx="8560791" cy="995484"/>
          </a:xfrm>
        </p:grpSpPr>
        <p:sp>
          <p:nvSpPr>
            <p:cNvPr id="153" name="Google Shape;153;p5"/>
            <p:cNvSpPr/>
            <p:nvPr/>
          </p:nvSpPr>
          <p:spPr>
            <a:xfrm>
              <a:off x="300690" y="4974437"/>
              <a:ext cx="396591" cy="398779"/>
            </a:xfrm>
            <a:prstGeom prst="ellipse">
              <a:avLst/>
            </a:prstGeom>
            <a:solidFill>
              <a:srgbClr val="FBD1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2</a:t>
              </a:r>
              <a:endParaRPr>
                <a:latin typeface="Bahnschrift" panose="020B0502040204020203" pitchFamily="34" charset="0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697280" y="4900147"/>
              <a:ext cx="8146029" cy="889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400"/>
                <a:buFont typeface="Arial"/>
                <a:buNone/>
              </a:pPr>
              <a:r>
                <a:rPr lang="fr-FR" sz="24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An </a:t>
              </a:r>
              <a:r>
                <a:rPr lang="fr-FR" sz="24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analysis</a:t>
              </a:r>
              <a:r>
                <a:rPr lang="fr-FR" sz="24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of the </a:t>
              </a:r>
              <a:r>
                <a:rPr lang="fr-FR" sz="24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law's</a:t>
              </a:r>
              <a:r>
                <a:rPr lang="fr-FR" sz="24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fr-FR" sz="24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effectiveness</a:t>
              </a:r>
              <a:endPara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Arial"/>
                <a:buNone/>
              </a:pP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Does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the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law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, as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it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exists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and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is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applied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,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protect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 the </a:t>
              </a:r>
              <a:r>
                <a:rPr lang="fr-FR" sz="2000" dirty="0" err="1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ocean</a:t>
              </a:r>
              <a:r>
                <a:rPr lang="fr-FR" sz="2000" dirty="0">
                  <a:solidFill>
                    <a:schemeClr val="accent3"/>
                  </a:solidFill>
                  <a:latin typeface="Bahnschrift" panose="020B0502040204020203" pitchFamily="34" charset="0"/>
                  <a:ea typeface="Helvetica Neue"/>
                  <a:cs typeface="Helvetica Neue"/>
                  <a:sym typeface="Helvetica Neue"/>
                </a:rPr>
                <a:t>?</a:t>
              </a:r>
            </a:p>
          </p:txBody>
        </p:sp>
        <p:pic>
          <p:nvPicPr>
            <p:cNvPr id="155" name="Google Shape;155;p5" descr="Open hand with plan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01881" y="4794026"/>
              <a:ext cx="759600" cy="759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/>
        </p:nvSpPr>
        <p:spPr>
          <a:xfrm>
            <a:off x="823459" y="527186"/>
            <a:ext cx="24384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ban on </a:t>
            </a:r>
            <a:r>
              <a:rPr lang="fr-F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fishing</a:t>
            </a: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certain areas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u="sng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Step</a:t>
            </a:r>
            <a:r>
              <a:rPr lang="fr-FR" sz="1800" u="sng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1: The content of the </a:t>
            </a:r>
            <a:r>
              <a:rPr lang="fr-FR" sz="1800" u="sng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law</a:t>
            </a:r>
            <a:endParaRPr lang="fr-FR" sz="1800" u="sng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Scope of application :  Is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this</a:t>
            </a: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ban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sufficiently</a:t>
            </a: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comprehensive</a:t>
            </a: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Implementation</a:t>
            </a:r>
            <a:endParaRPr lang="fr-FR" sz="16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Are the </a:t>
            </a: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legal</a:t>
            </a: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provisions </a:t>
            </a: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complete</a:t>
            </a: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161" name="Google Shape;161;p6"/>
          <p:cNvSpPr txBox="1"/>
          <p:nvPr/>
        </p:nvSpPr>
        <p:spPr>
          <a:xfrm>
            <a:off x="4709659" y="5791199"/>
            <a:ext cx="27726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 de travail</a:t>
            </a:r>
            <a:endParaRPr/>
          </a:p>
        </p:txBody>
      </p:sp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6141" y="527186"/>
            <a:ext cx="7772400" cy="549484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/>
          <p:nvPr/>
        </p:nvSpPr>
        <p:spPr>
          <a:xfrm>
            <a:off x="290881" y="1375602"/>
            <a:ext cx="396591" cy="398779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3829" y="233906"/>
            <a:ext cx="9144000" cy="639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435429" y="573315"/>
            <a:ext cx="243840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 ban on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fishing</a:t>
            </a: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in certain areas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u="sng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2nd stage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Application of the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law</a:t>
            </a:r>
            <a:endParaRPr lang="fr-FR" sz="18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Use </a:t>
            </a:r>
            <a:r>
              <a:rPr lang="fr-FR" sz="18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ship</a:t>
            </a:r>
            <a:r>
              <a:rPr lang="fr-FR" sz="18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AIS/VMS data.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effectiveness</a:t>
            </a: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of the </a:t>
            </a: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law</a:t>
            </a:r>
            <a:endParaRPr lang="fr-FR" sz="1600" dirty="0">
              <a:solidFill>
                <a:schemeClr val="dk1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Maintaining</a:t>
            </a: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the </a:t>
            </a: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ecosystem</a:t>
            </a: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of the Tristao </a:t>
            </a:r>
            <a:r>
              <a:rPr lang="fr-FR" sz="1600" dirty="0" err="1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reserve</a:t>
            </a:r>
            <a:r>
              <a:rPr lang="fr-FR" sz="1600" dirty="0">
                <a:solidFill>
                  <a:schemeClr val="dk1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70" name="Google Shape;170;p7"/>
          <p:cNvSpPr txBox="1"/>
          <p:nvPr/>
        </p:nvSpPr>
        <p:spPr>
          <a:xfrm>
            <a:off x="4709659" y="5791199"/>
            <a:ext cx="27726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 de travail</a:t>
            </a: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38838" y="1622976"/>
            <a:ext cx="396591" cy="3987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</a:pPr>
            <a:r>
              <a:rPr lang="fr-FR" b="1" dirty="0">
                <a:solidFill>
                  <a:schemeClr val="dk2"/>
                </a:solidFill>
                <a:latin typeface="Bahnschrift SemiBold" panose="020B0502040204020203" pitchFamily="34" charset="0"/>
              </a:rPr>
              <a:t>2. Scope of </a:t>
            </a:r>
            <a:r>
              <a:rPr lang="fr-FR" b="1" dirty="0" err="1">
                <a:solidFill>
                  <a:schemeClr val="dk2"/>
                </a:solidFill>
                <a:latin typeface="Bahnschrift SemiBold" panose="020B0502040204020203" pitchFamily="34" charset="0"/>
              </a:rPr>
              <a:t>research</a:t>
            </a:r>
            <a:endParaRPr b="1" dirty="0">
              <a:latin typeface="Bahnschrift SemiBold" panose="020B0502040204020203" pitchFamily="34" charset="0"/>
            </a:endParaRPr>
          </a:p>
        </p:txBody>
      </p:sp>
      <p:sp>
        <p:nvSpPr>
          <p:cNvPr id="177" name="Google Shape;177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171" y="2039588"/>
            <a:ext cx="3340100" cy="2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/>
          <p:nvPr/>
        </p:nvSpPr>
        <p:spPr>
          <a:xfrm>
            <a:off x="741673" y="886722"/>
            <a:ext cx="5508064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fr-FR" sz="2400" b="1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What</a:t>
            </a: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is</a:t>
            </a: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it</a:t>
            </a: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? 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Analyze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the content of marine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environmental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law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rules</a:t>
            </a: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More </a:t>
            </a:r>
            <a:r>
              <a:rPr lang="fr-FR" sz="2400" b="1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precisely</a:t>
            </a: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? The bans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fr-FR" sz="2400" b="1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Where</a:t>
            </a: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?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French-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speaking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countries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none" strike="noStrike" cap="none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fr-FR" sz="2400" b="1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Scale</a:t>
            </a: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?  National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law</a:t>
            </a: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endParaRPr lang="fr-FR" sz="24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fr-FR" sz="2400" b="1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How 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? By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using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AI to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automatically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extract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legal</a:t>
            </a:r>
            <a:r>
              <a:rPr lang="fr-FR" sz="2400" dirty="0">
                <a:solidFill>
                  <a:schemeClr val="accent3"/>
                </a:solidFill>
                <a:latin typeface="Bahnschrift" panose="020B0502040204020203" pitchFamily="34" charset="0"/>
                <a:ea typeface="Calibri"/>
                <a:cs typeface="Calibri"/>
                <a:sym typeface="Calibri"/>
              </a:rPr>
              <a:t> information.</a:t>
            </a: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accent3"/>
              </a:solidFill>
              <a:latin typeface="Bahnschrift" panose="020B050204020402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6698210" y="3464084"/>
            <a:ext cx="14624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change</a:t>
            </a:r>
          </a:p>
        </p:txBody>
      </p:sp>
      <p:sp>
        <p:nvSpPr>
          <p:cNvPr id="185" name="Google Shape;185;p9"/>
          <p:cNvSpPr txBox="1"/>
          <p:nvPr/>
        </p:nvSpPr>
        <p:spPr>
          <a:xfrm>
            <a:off x="7269657" y="1624929"/>
            <a:ext cx="18382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Land-</a:t>
            </a: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based</a:t>
            </a: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pollution</a:t>
            </a:r>
          </a:p>
        </p:txBody>
      </p:sp>
      <p:sp>
        <p:nvSpPr>
          <p:cNvPr id="186" name="Google Shape;186;p9"/>
          <p:cNvSpPr txBox="1"/>
          <p:nvPr/>
        </p:nvSpPr>
        <p:spPr>
          <a:xfrm>
            <a:off x="10348231" y="3732768"/>
            <a:ext cx="142569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Marine pollution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10097575" y="1624929"/>
            <a:ext cx="14257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Pollution </a:t>
            </a: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mining</a:t>
            </a: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quarrying</a:t>
            </a:r>
            <a:endParaRPr lang="fr-FR"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8547123" y="4523850"/>
            <a:ext cx="180110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Exploiting</a:t>
            </a:r>
            <a:r>
              <a:rPr lang="fr-FR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living </a:t>
            </a:r>
            <a:r>
              <a:rPr lang="fr-FR" sz="18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lang="fr-FR"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awras 1">
      <a:dk1>
        <a:srgbClr val="000000"/>
      </a:dk1>
      <a:lt1>
        <a:srgbClr val="FEFEFF"/>
      </a:lt1>
      <a:dk2>
        <a:srgbClr val="673C45"/>
      </a:dk2>
      <a:lt2>
        <a:srgbClr val="7CC9CE"/>
      </a:lt2>
      <a:accent1>
        <a:srgbClr val="387E79"/>
      </a:accent1>
      <a:accent2>
        <a:srgbClr val="254C85"/>
      </a:accent2>
      <a:accent3>
        <a:srgbClr val="673C45"/>
      </a:accent3>
      <a:accent4>
        <a:srgbClr val="7CC9CE"/>
      </a:accent4>
      <a:accent5>
        <a:srgbClr val="5B9BD5"/>
      </a:accent5>
      <a:accent6>
        <a:srgbClr val="C7735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752</Words>
  <Application>Microsoft Macintosh PowerPoint</Application>
  <PresentationFormat>Grand écran</PresentationFormat>
  <Paragraphs>193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Helvetica Neue</vt:lpstr>
      <vt:lpstr>Times New Roman</vt:lpstr>
      <vt:lpstr>Josefin Sans Medium</vt:lpstr>
      <vt:lpstr>Calibri</vt:lpstr>
      <vt:lpstr>NTR</vt:lpstr>
      <vt:lpstr>Bahnschrift</vt:lpstr>
      <vt:lpstr>Bahnschrift SemiBold</vt:lpstr>
      <vt:lpstr>Arial</vt:lpstr>
      <vt:lpstr>Thème Office</vt:lpstr>
      <vt:lpstr>Evaluer la protection juridique des océans à l’aide de l’IA, le projet NAWRAS</vt:lpstr>
      <vt:lpstr>Objectives</vt:lpstr>
      <vt:lpstr>1. Starting point</vt:lpstr>
      <vt:lpstr>A triple observation</vt:lpstr>
      <vt:lpstr>Analyze legal protection for the ocean</vt:lpstr>
      <vt:lpstr>Présentation PowerPoint</vt:lpstr>
      <vt:lpstr>Présentation PowerPoint</vt:lpstr>
      <vt:lpstr>2. Scope of research</vt:lpstr>
      <vt:lpstr>Présentation PowerPoint</vt:lpstr>
      <vt:lpstr>3. Explorations in progress</vt:lpstr>
      <vt:lpstr>Présentation PowerPoint</vt:lpstr>
      <vt:lpstr>Présentation PowerPoint</vt:lpstr>
      <vt:lpstr>AI and Law</vt:lpstr>
      <vt:lpstr>Présentation PowerPoint</vt:lpstr>
      <vt:lpstr>Présentation PowerPoint</vt:lpstr>
      <vt:lpstr>Présentation PowerPoint</vt:lpstr>
      <vt:lpstr>3. Intérêts et limites</vt:lpstr>
      <vt:lpstr>Des limites inhérentes à la méthode</vt:lpstr>
      <vt:lpstr>Des premières avancées</vt:lpstr>
      <vt:lpstr>Conclusion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Evaluer la protection juridique des océans à l’aide de l’IA, le projet NAWRAS</dc:title>
  <dc:creator>Marie Bonnin</dc:creator>
  <cp:lastModifiedBy>Marie BONNIN</cp:lastModifiedBy>
  <cp:revision>4</cp:revision>
  <dcterms:created xsi:type="dcterms:W3CDTF">2023-05-22T16:11:00Z</dcterms:created>
  <dcterms:modified xsi:type="dcterms:W3CDTF">2023-11-29T06:50:17Z</dcterms:modified>
</cp:coreProperties>
</file>