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2" r:id="rId8"/>
    <p:sldId id="263" r:id="rId9"/>
    <p:sldId id="266" r:id="rId10"/>
    <p:sldId id="267" r:id="rId11"/>
    <p:sldId id="265" r:id="rId12"/>
    <p:sldId id="264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48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257B8A-197B-4D68-8B67-F9DE47C55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78306B-ABBA-48E3-820F-D4795E7334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18C48D-12A5-43F9-A672-7ED1C3B9C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3A09E-E590-4737-B714-6DE4FDA5E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81B5CE-067C-4847-918B-A83FB160A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78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B71816-BA2E-476A-8711-F5D0A5D68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CCF7073-9C93-4F3D-8589-4ECEFAE99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71C5B7-7D15-444C-8675-1ABABC0FE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DE07F-F7F0-406D-874E-F850B7836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EB8922-3B0C-4867-A54B-57FC3B05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01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5E00615-AD7A-479A-978D-99B357C7A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034310-BD53-4CD5-8656-C1E85C747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AB8D88-A5D7-472B-B3EC-4541C7C17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428B26-9460-4011-9EA3-3BD83C362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F3C817-F7DF-4B08-B67A-61B6DE3EE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4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19C120-E75A-4BAF-93B2-AE6006A98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8E1161-FF5B-44DB-B66A-FE1282078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79BAC1-E672-4625-B651-FCD9EE4AB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D70012-FC9A-4193-9E92-EB68E7766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4E2FD6-37F8-4CA8-94A4-1A6F3B50B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11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7B9C70-E616-4DFE-BE20-9EE68B1D8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00B3C-05C1-499F-A9B1-AE8EC7737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DD3641-180C-420D-9982-AFB487955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CF2551-1EAE-472C-83D9-C427BE388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A79499-18E6-4612-8D0B-B7134438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82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B4F56D-AD69-4F65-A2E2-B28129E8D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221376-35A4-4702-AED9-7B7E7F812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C5C4212-CDAC-4A69-812B-BE0883925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0E873D-F65F-4498-8F5B-2F5DAAD5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77C9E5-7200-42C8-B399-D068F7569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6444A3-AE61-4B59-841A-4F80D2273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78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5400AF-694D-4D39-95BB-C29EE8B70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19EB9E-2BD7-4DB7-89F3-2E8CC3CC4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EBFA91-B8E0-46A9-BD26-CB09D5E98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0390FF-CF7F-43B6-BA07-C43E269528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D73AC31-A063-414B-83AD-F9E67C3B39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B2AA571-6C94-465F-81E6-9B1F7CEBF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E84439B-4AFA-417B-B267-3773E44F1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82553F3-B400-4D13-9676-5FD34A107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07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DFE293-121A-4534-8FDA-B1A36204D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4094CDF-A987-4F7C-85FD-CD02F8AF2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C60277C-CA3F-48ED-92E7-593CF75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A14BCAD-E9C2-47B1-8990-5D78282F6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512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F042794-4ECE-4BD8-ADD7-5D2286D5E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9808F58-0876-4869-8EF3-2AF6253B9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675C302-78A8-4116-9A51-D1A0F2227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76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C1095C-0F3A-4EBA-A6BE-CC983F87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14C80D-1053-4ADC-8B3B-BF1F92DC5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68DC0A-BDE4-46DE-B9DF-40CCA8169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DB969E-FF26-4CEE-9314-EEA85AC8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1BFD51-D871-48D1-A9C8-156B9CF08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FDEF8B-FD5F-4845-9515-06B2A7B54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59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C598A8-BA24-471B-95D9-DFA6478BB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4D164D-4833-4EF8-82A6-153D941DA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402C99C-56F1-4123-A205-3AEB06342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C6A79F-037D-488F-9A97-8CBB75A3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96CC3F-0F49-4A8E-9E4F-AD53B4E92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C9A1A8-0346-4B9A-B7AB-8BBD15F05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664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7F98371-E0D0-483C-95DA-9074D24A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2C3769-DB7E-409E-BB53-F583C1665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5BB9F9-1747-4EB2-A8C9-CE7A493BB2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D51DE-8402-4147-A50E-1EE2254EA1E1}" type="datetimeFigureOut">
              <a:rPr lang="fr-FR" smtClean="0"/>
              <a:t>27/11/2023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6A13BE-1E01-4363-BDAB-86AE91767B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F5FE3E-B942-4F3F-A66C-B7BDC6C4B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BBABA-1D22-4271-96B5-DE049FFE95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503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5" Type="http://schemas.openxmlformats.org/officeDocument/2006/relationships/image" Target="../media/image1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0EDB18-BDC2-488A-8194-DA4599D108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Enchères et raisonnement : comment ? pourquoi 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38C02A6-8997-449E-85F1-917DD20349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Laurent Perrussel</a:t>
            </a:r>
          </a:p>
          <a:p>
            <a:r>
              <a:rPr lang="fr-FR" dirty="0"/>
              <a:t>IRIT – département d’IA</a:t>
            </a:r>
          </a:p>
          <a:p>
            <a:endParaRPr lang="fr-FR" dirty="0"/>
          </a:p>
          <a:p>
            <a:r>
              <a:rPr lang="fr-FR" sz="2200" i="1" dirty="0">
                <a:solidFill>
                  <a:schemeClr val="bg1">
                    <a:lumMod val="50000"/>
                  </a:schemeClr>
                </a:solidFill>
              </a:rPr>
              <a:t>Mots clefs : raisonnement, action et changement, croyance, </a:t>
            </a:r>
          </a:p>
          <a:p>
            <a:r>
              <a:rPr lang="fr-FR" sz="2200" i="1" dirty="0">
                <a:solidFill>
                  <a:schemeClr val="bg1">
                    <a:lumMod val="50000"/>
                  </a:schemeClr>
                </a:solidFill>
              </a:rPr>
              <a:t>jeu et théorie des jeux, choix social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6B661C4-0AE4-47AF-9F75-A69AFEB5F5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840" y="5987425"/>
            <a:ext cx="719400" cy="71205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C6EF7E4-3AFA-84EB-0332-67BB90C95E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60" y="5820355"/>
            <a:ext cx="570861" cy="87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953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A734D-9A49-47D0-AA77-7EBBFEB1D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Générer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un </a:t>
            </a: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mécanisme</a:t>
            </a:r>
            <a:endParaRPr lang="en-US" sz="4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E37A02-F0AC-44B1-9ED9-80D38B113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 err="1"/>
              <a:t>Spécification</a:t>
            </a:r>
            <a:r>
              <a:rPr lang="en-US" sz="2000" dirty="0"/>
              <a:t> </a:t>
            </a:r>
            <a:r>
              <a:rPr lang="en-US" sz="2000" dirty="0" err="1"/>
              <a:t>partielle</a:t>
            </a:r>
            <a:r>
              <a:rPr lang="en-US" sz="2000" dirty="0"/>
              <a:t> </a:t>
            </a:r>
            <a:r>
              <a:rPr lang="en-US" sz="2000" dirty="0" err="1"/>
              <a:t>ou</a:t>
            </a:r>
            <a:r>
              <a:rPr lang="en-US" sz="2000" dirty="0"/>
              <a:t> complete de </a:t>
            </a:r>
            <a:r>
              <a:rPr lang="en-US" sz="2000" dirty="0" err="1"/>
              <a:t>mécanisme</a:t>
            </a:r>
            <a:endParaRPr lang="en-US" sz="2000" dirty="0"/>
          </a:p>
          <a:p>
            <a:pPr lvl="1"/>
            <a:r>
              <a:rPr lang="en-US" sz="1600" dirty="0" err="1"/>
              <a:t>Propriétés</a:t>
            </a:r>
            <a:endParaRPr lang="en-US" sz="1600" dirty="0"/>
          </a:p>
          <a:p>
            <a:pPr lvl="1"/>
            <a:r>
              <a:rPr lang="en-US" sz="1600" dirty="0" err="1"/>
              <a:t>Comportement</a:t>
            </a:r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r>
              <a:rPr lang="en-US" sz="2000" dirty="0" err="1"/>
              <a:t>Générer</a:t>
            </a:r>
            <a:r>
              <a:rPr lang="en-US" sz="2000" dirty="0"/>
              <a:t> des </a:t>
            </a:r>
            <a:r>
              <a:rPr lang="en-US" sz="2000" dirty="0" err="1"/>
              <a:t>modèles</a:t>
            </a:r>
            <a:r>
              <a:rPr lang="en-US" sz="2000" dirty="0"/>
              <a:t> qui </a:t>
            </a:r>
            <a:r>
              <a:rPr lang="en-US" sz="2000" dirty="0" err="1"/>
              <a:t>satisferont</a:t>
            </a:r>
            <a:r>
              <a:rPr lang="en-US" sz="2000" dirty="0"/>
              <a:t> la </a:t>
            </a:r>
            <a:r>
              <a:rPr lang="en-US" sz="2000" dirty="0" err="1"/>
              <a:t>spécification</a:t>
            </a:r>
            <a:r>
              <a:rPr lang="en-US" sz="2000" dirty="0"/>
              <a:t> (grâce au model checking)</a:t>
            </a:r>
          </a:p>
          <a:p>
            <a:endParaRPr lang="en-US" sz="2000" dirty="0"/>
          </a:p>
          <a:p>
            <a:r>
              <a:rPr lang="en-US" sz="2000" dirty="0" err="1"/>
              <a:t>Sélection</a:t>
            </a:r>
            <a:r>
              <a:rPr lang="en-US" sz="2000" dirty="0"/>
              <a:t> du </a:t>
            </a:r>
            <a:r>
              <a:rPr lang="en-US" sz="2000" dirty="0" err="1"/>
              <a:t>modèle</a:t>
            </a:r>
            <a:r>
              <a:rPr lang="en-US" sz="2000" dirty="0"/>
              <a:t> optimal </a:t>
            </a:r>
            <a:endParaRPr lang="en-US" sz="1100" dirty="0"/>
          </a:p>
          <a:p>
            <a:pPr lvl="1"/>
            <a:endParaRPr lang="en-US" sz="1900" dirty="0"/>
          </a:p>
          <a:p>
            <a:pPr marL="457200" lvl="1" indent="0">
              <a:buNone/>
            </a:pPr>
            <a:endParaRPr lang="en-US" sz="19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E54FBC2-5017-8241-14EC-010DCB177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409" y="1713465"/>
            <a:ext cx="6217660" cy="3427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027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A734D-9A49-47D0-AA77-7EBBFEB1D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Comportement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des participants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E37A02-F0AC-44B1-9ED9-80D38B113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en-US" sz="1900" dirty="0"/>
              <a:t>Dimension cognitive/  </a:t>
            </a:r>
            <a:r>
              <a:rPr lang="en-US" sz="1900" dirty="0" err="1"/>
              <a:t>épistémique</a:t>
            </a:r>
            <a:endParaRPr lang="en-US" sz="1900" dirty="0"/>
          </a:p>
          <a:p>
            <a:pPr lvl="1"/>
            <a:r>
              <a:rPr lang="en-US" sz="1900" dirty="0"/>
              <a:t>Que </a:t>
            </a:r>
            <a:r>
              <a:rPr lang="en-US" sz="1900" dirty="0" err="1"/>
              <a:t>connaissent-ils</a:t>
            </a:r>
            <a:r>
              <a:rPr lang="en-US" sz="1900" dirty="0"/>
              <a:t> à </a:t>
            </a:r>
            <a:r>
              <a:rPr lang="en-US" sz="1900" dirty="0" err="1"/>
              <a:t>propos</a:t>
            </a:r>
            <a:r>
              <a:rPr lang="en-US" sz="1900" dirty="0"/>
              <a:t> des </a:t>
            </a:r>
            <a:r>
              <a:rPr lang="en-US" sz="1900" dirty="0" err="1"/>
              <a:t>autres</a:t>
            </a:r>
            <a:r>
              <a:rPr lang="en-US" sz="1900" dirty="0"/>
              <a:t> agents ?</a:t>
            </a:r>
          </a:p>
          <a:p>
            <a:pPr lvl="1"/>
            <a:r>
              <a:rPr lang="en-US" sz="1900" dirty="0" err="1"/>
              <a:t>Croyances</a:t>
            </a:r>
            <a:r>
              <a:rPr lang="en-US" sz="1900" dirty="0"/>
              <a:t> </a:t>
            </a:r>
            <a:r>
              <a:rPr lang="en-US" sz="1900" dirty="0" err="1"/>
              <a:t>d’ordre</a:t>
            </a:r>
            <a:r>
              <a:rPr lang="en-US" sz="1900" dirty="0"/>
              <a:t> </a:t>
            </a:r>
            <a:r>
              <a:rPr lang="en-US" sz="1900" dirty="0" err="1"/>
              <a:t>supérieur</a:t>
            </a:r>
            <a:endParaRPr lang="en-US" sz="1900" dirty="0"/>
          </a:p>
          <a:p>
            <a:pPr lvl="2"/>
            <a:endParaRPr lang="en-US" sz="1900" dirty="0"/>
          </a:p>
          <a:p>
            <a:pPr lvl="2"/>
            <a:endParaRPr lang="en-US" sz="1900" dirty="0"/>
          </a:p>
          <a:p>
            <a:r>
              <a:rPr lang="en-US" sz="1900" dirty="0"/>
              <a:t>Dimension </a:t>
            </a:r>
            <a:r>
              <a:rPr lang="en-US" sz="1900" dirty="0" err="1"/>
              <a:t>rationnelle</a:t>
            </a:r>
            <a:endParaRPr lang="en-US" sz="1900" dirty="0"/>
          </a:p>
          <a:p>
            <a:pPr lvl="1"/>
            <a:r>
              <a:rPr lang="en-US" sz="1900" dirty="0" err="1"/>
              <a:t>Meilleure</a:t>
            </a:r>
            <a:r>
              <a:rPr lang="en-US" sz="1900" dirty="0"/>
              <a:t> action (proposition) possible</a:t>
            </a:r>
          </a:p>
          <a:p>
            <a:pPr lvl="1"/>
            <a:r>
              <a:rPr lang="en-US" sz="1900" dirty="0" err="1"/>
              <a:t>Maximisation</a:t>
            </a:r>
            <a:r>
              <a:rPr lang="en-US" sz="1900" dirty="0"/>
              <a:t> de </a:t>
            </a:r>
            <a:r>
              <a:rPr lang="en-US" sz="1900" dirty="0" err="1"/>
              <a:t>l’utilité</a:t>
            </a:r>
            <a:endParaRPr lang="en-US" sz="1900" dirty="0"/>
          </a:p>
          <a:p>
            <a:pPr lvl="1"/>
            <a:r>
              <a:rPr lang="en-US" sz="1900" dirty="0" err="1"/>
              <a:t>Rationalité</a:t>
            </a:r>
            <a:r>
              <a:rPr lang="en-US" sz="1900" dirty="0"/>
              <a:t> des </a:t>
            </a:r>
            <a:r>
              <a:rPr lang="en-US" sz="1900" dirty="0" err="1"/>
              <a:t>autres</a:t>
            </a:r>
            <a:r>
              <a:rPr lang="en-US" sz="1900" dirty="0"/>
              <a:t> agents</a:t>
            </a:r>
          </a:p>
          <a:p>
            <a:endParaRPr lang="en-US" sz="1900" dirty="0"/>
          </a:p>
          <a:p>
            <a:endParaRPr lang="en-US" sz="1900" dirty="0"/>
          </a:p>
          <a:p>
            <a:pPr lvl="1"/>
            <a:endParaRPr lang="en-US" sz="1900" dirty="0"/>
          </a:p>
          <a:p>
            <a:pPr lvl="1"/>
            <a:endParaRPr lang="en-US" sz="19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09AC681D-C5F1-41CE-A800-D94B2FA9573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05862" y="3281903"/>
            <a:ext cx="6019331" cy="2197055"/>
          </a:xfrm>
          <a:prstGeom prst="rect">
            <a:avLst/>
          </a:prstGeom>
          <a:effectLst/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4B6F2E7-79E0-4EBD-A3B0-AC9219881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440426"/>
            <a:ext cx="469582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499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C035E8-C72E-4395-8ED7-B3A2C0EB6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Procédures et décisions juridiques</a:t>
            </a:r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045597F0-0FE1-48B3-A20C-F142CAAE7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777073"/>
            <a:ext cx="10147412" cy="435133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Que veut-on représenter ?</a:t>
            </a:r>
          </a:p>
          <a:p>
            <a:pPr lvl="1"/>
            <a:r>
              <a:rPr lang="fr-FR" dirty="0"/>
              <a:t>Des procédures juridiques</a:t>
            </a:r>
          </a:p>
          <a:p>
            <a:pPr marL="457200" lvl="1" indent="0">
              <a:buNone/>
            </a:pPr>
            <a:endParaRPr lang="fr-FR" dirty="0"/>
          </a:p>
          <a:p>
            <a:pPr lvl="1"/>
            <a:r>
              <a:rPr lang="fr-FR" dirty="0"/>
              <a:t>Des concepts juridiques pour les intégrer à un système autonome</a:t>
            </a:r>
          </a:p>
          <a:p>
            <a:pPr lvl="1"/>
            <a:r>
              <a:rPr lang="fr-FR" dirty="0"/>
              <a:t>Des « valeurs » ou « principes éthiques »</a:t>
            </a:r>
          </a:p>
          <a:p>
            <a:pPr lvl="1"/>
            <a:endParaRPr lang="fr-FR" dirty="0"/>
          </a:p>
          <a:p>
            <a:r>
              <a:rPr lang="fr-FR" dirty="0"/>
              <a:t>Quel langage ?</a:t>
            </a:r>
          </a:p>
          <a:p>
            <a:pPr lvl="1"/>
            <a:r>
              <a:rPr lang="fr-FR" dirty="0"/>
              <a:t>Pouvoir d’expression et complexité induite </a:t>
            </a:r>
          </a:p>
          <a:p>
            <a:endParaRPr lang="fr-FR" dirty="0"/>
          </a:p>
          <a:p>
            <a:r>
              <a:rPr lang="fr-FR" dirty="0"/>
              <a:t>Que veut-on montrer ?</a:t>
            </a:r>
          </a:p>
          <a:p>
            <a:pPr lvl="1"/>
            <a:r>
              <a:rPr lang="fr-FR" dirty="0"/>
              <a:t>Violation de principes ? </a:t>
            </a:r>
          </a:p>
          <a:p>
            <a:pPr lvl="1"/>
            <a:endParaRPr lang="fr-FR" dirty="0"/>
          </a:p>
          <a:p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1851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337501B-100B-4394-A171-175905FF7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fr-FR" sz="5400" dirty="0"/>
              <a:t>Construire un enchérisseur général</a:t>
            </a:r>
          </a:p>
        </p:txBody>
      </p:sp>
      <p:pic>
        <p:nvPicPr>
          <p:cNvPr id="13" name="Picture 4" descr="Ampoule sur arrière-plan jaune avec faisceaux de lumière et câble">
            <a:extLst>
              <a:ext uri="{FF2B5EF4-FFF2-40B4-BE49-F238E27FC236}">
                <a16:creationId xmlns:a16="http://schemas.microsoft.com/office/drawing/2014/main" id="{9B8D860E-8974-4744-B188-DB96E6FF0B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246" r="6988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E8A6E7-EE94-426B-8024-93CD0B75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 fontScale="92500" lnSpcReduction="10000"/>
          </a:bodyPr>
          <a:lstStyle/>
          <a:p>
            <a:r>
              <a:rPr lang="fr-FR" sz="3000" dirty="0"/>
              <a:t>Problème pratique</a:t>
            </a:r>
          </a:p>
          <a:p>
            <a:pPr lvl="1"/>
            <a:r>
              <a:rPr lang="fr-FR" sz="2200" dirty="0"/>
              <a:t>Agent automatique pouvant participer à différents types d’enchères</a:t>
            </a:r>
          </a:p>
          <a:p>
            <a:pPr lvl="2"/>
            <a:r>
              <a:rPr lang="fr-FR" sz="2200" dirty="0"/>
              <a:t>Effectuer des achats automatiques</a:t>
            </a:r>
          </a:p>
          <a:p>
            <a:pPr lvl="2"/>
            <a:r>
              <a:rPr lang="fr-FR" sz="2200" dirty="0"/>
              <a:t>Comment participer ? Enchérir ? … </a:t>
            </a:r>
          </a:p>
          <a:p>
            <a:pPr lvl="2"/>
            <a:endParaRPr lang="fr-FR" sz="2200" dirty="0"/>
          </a:p>
          <a:p>
            <a:r>
              <a:rPr lang="fr-FR" sz="3000" dirty="0"/>
              <a:t>Problème théorique</a:t>
            </a:r>
          </a:p>
          <a:p>
            <a:pPr lvl="1"/>
            <a:r>
              <a:rPr lang="fr-FR" sz="2600" dirty="0"/>
              <a:t>Comment décrire l’enchère ?</a:t>
            </a:r>
          </a:p>
          <a:p>
            <a:pPr lvl="1"/>
            <a:r>
              <a:rPr lang="fr-FR" sz="2600" dirty="0"/>
              <a:t>Comment évaluer les règles guidant une enchère ?</a:t>
            </a:r>
          </a:p>
          <a:p>
            <a:pPr lvl="2"/>
            <a:endParaRPr lang="fr-FR" sz="2200" dirty="0"/>
          </a:p>
          <a:p>
            <a:pPr marL="914400" lvl="2" indent="0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012816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C035E8-C72E-4395-8ED7-B3A2C0EB6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Comment décrire l’enchère</a:t>
            </a:r>
          </a:p>
        </p:txBody>
      </p:sp>
      <p:pic>
        <p:nvPicPr>
          <p:cNvPr id="5" name="Espace réservé du contenu 4" descr="Marteau d'officiel avec un remplissage uni">
            <a:extLst>
              <a:ext uri="{FF2B5EF4-FFF2-40B4-BE49-F238E27FC236}">
                <a16:creationId xmlns:a16="http://schemas.microsoft.com/office/drawing/2014/main" id="{0DCCEECD-05D3-48CE-BCB7-9FCA7CEB124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5021" y="3114540"/>
            <a:ext cx="914400" cy="914400"/>
          </a:xfrm>
        </p:spPr>
      </p:pic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045597F0-0FE1-48B3-A20C-F142CAAE7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777073"/>
            <a:ext cx="5181600" cy="4351338"/>
          </a:xfrm>
        </p:spPr>
        <p:txBody>
          <a:bodyPr>
            <a:normAutofit/>
          </a:bodyPr>
          <a:lstStyle/>
          <a:p>
            <a:r>
              <a:rPr lang="fr-FR" dirty="0"/>
              <a:t>Quelle règle pour enchérir</a:t>
            </a:r>
          </a:p>
          <a:p>
            <a:pPr lvl="1"/>
            <a:r>
              <a:rPr lang="fr-FR" dirty="0"/>
              <a:t>Combinaison de produits ?</a:t>
            </a:r>
          </a:p>
          <a:p>
            <a:pPr lvl="1"/>
            <a:r>
              <a:rPr lang="fr-FR" dirty="0"/>
              <a:t>Quantité ?</a:t>
            </a:r>
          </a:p>
          <a:p>
            <a:pPr lvl="1"/>
            <a:r>
              <a:rPr lang="fr-FR" dirty="0"/>
              <a:t>Montant </a:t>
            </a:r>
          </a:p>
          <a:p>
            <a:r>
              <a:rPr lang="fr-FR" dirty="0"/>
              <a:t>Quelles règles pour débuter et terminer une enchère ?</a:t>
            </a:r>
          </a:p>
          <a:p>
            <a:r>
              <a:rPr lang="fr-FR" dirty="0"/>
              <a:t>Quelle règle pour déterminer l’allocation ?</a:t>
            </a:r>
          </a:p>
          <a:p>
            <a:r>
              <a:rPr lang="fr-FR" dirty="0"/>
              <a:t>Quelle règle pour déterminer le paiement ?</a:t>
            </a:r>
          </a:p>
          <a:p>
            <a:pPr lvl="1"/>
            <a:endParaRPr lang="fr-FR" dirty="0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24A1EAEE-EA9E-40F2-A79A-D507D382B3F0}"/>
              </a:ext>
            </a:extLst>
          </p:cNvPr>
          <p:cNvGrpSpPr/>
          <p:nvPr/>
        </p:nvGrpSpPr>
        <p:grpSpPr>
          <a:xfrm>
            <a:off x="7790601" y="1955379"/>
            <a:ext cx="2213163" cy="790471"/>
            <a:chOff x="7866520" y="911225"/>
            <a:chExt cx="2802820" cy="1068775"/>
          </a:xfrm>
        </p:grpSpPr>
        <p:pic>
          <p:nvPicPr>
            <p:cNvPr id="7" name="Graphique 6" descr="Ajouter avec un remplissage uni">
              <a:extLst>
                <a:ext uri="{FF2B5EF4-FFF2-40B4-BE49-F238E27FC236}">
                  <a16:creationId xmlns:a16="http://schemas.microsoft.com/office/drawing/2014/main" id="{F31A5EA6-74A9-4617-94E3-625C9275E8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23960" y="1027906"/>
              <a:ext cx="914400" cy="914400"/>
            </a:xfrm>
            <a:prstGeom prst="rect">
              <a:avLst/>
            </a:prstGeom>
          </p:spPr>
        </p:pic>
        <p:pic>
          <p:nvPicPr>
            <p:cNvPr id="9" name="Graphique 8" descr="Pêche avec un remplissage uni">
              <a:extLst>
                <a:ext uri="{FF2B5EF4-FFF2-40B4-BE49-F238E27FC236}">
                  <a16:creationId xmlns:a16="http://schemas.microsoft.com/office/drawing/2014/main" id="{C187A7DF-1997-4F89-B586-B64B1B9E5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9754940" y="1065600"/>
              <a:ext cx="914400" cy="914400"/>
            </a:xfrm>
            <a:prstGeom prst="rect">
              <a:avLst/>
            </a:prstGeom>
          </p:spPr>
        </p:pic>
        <p:pic>
          <p:nvPicPr>
            <p:cNvPr id="11" name="Graphique 10" descr="Ananas contour">
              <a:extLst>
                <a:ext uri="{FF2B5EF4-FFF2-40B4-BE49-F238E27FC236}">
                  <a16:creationId xmlns:a16="http://schemas.microsoft.com/office/drawing/2014/main" id="{10BF623D-6CA3-4C7E-A215-8F693A1B816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866520" y="911225"/>
              <a:ext cx="914400" cy="914400"/>
            </a:xfrm>
            <a:prstGeom prst="rect">
              <a:avLst/>
            </a:prstGeom>
          </p:spPr>
        </p:pic>
      </p:grpSp>
      <p:pic>
        <p:nvPicPr>
          <p:cNvPr id="15" name="Graphique 14" descr="Argent avec un remplissage uni">
            <a:extLst>
              <a:ext uri="{FF2B5EF4-FFF2-40B4-BE49-F238E27FC236}">
                <a16:creationId xmlns:a16="http://schemas.microsoft.com/office/drawing/2014/main" id="{4B420F2F-1434-4941-9739-39CFC4448D1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239421" y="5214011"/>
            <a:ext cx="914400" cy="914400"/>
          </a:xfrm>
          <a:prstGeom prst="rect">
            <a:avLst/>
          </a:prstGeom>
        </p:spPr>
      </p:pic>
      <p:pic>
        <p:nvPicPr>
          <p:cNvPr id="17" name="Graphique 16" descr="Pièces avec un remplissage uni">
            <a:extLst>
              <a:ext uri="{FF2B5EF4-FFF2-40B4-BE49-F238E27FC236}">
                <a16:creationId xmlns:a16="http://schemas.microsoft.com/office/drawing/2014/main" id="{254C6430-07EC-43BF-AC8D-ED69CE830EB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528705" y="1955379"/>
            <a:ext cx="914400" cy="914400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772BD45-2059-4CF4-BCB4-3E027F1B21E6}"/>
              </a:ext>
            </a:extLst>
          </p:cNvPr>
          <p:cNvSpPr txBox="1"/>
          <p:nvPr/>
        </p:nvSpPr>
        <p:spPr>
          <a:xfrm>
            <a:off x="10091964" y="1985343"/>
            <a:ext cx="383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/>
              <a:t>/</a:t>
            </a:r>
          </a:p>
        </p:txBody>
      </p:sp>
      <p:pic>
        <p:nvPicPr>
          <p:cNvPr id="20" name="Graphique 19" descr="Pêche avec un remplissage uni">
            <a:extLst>
              <a:ext uri="{FF2B5EF4-FFF2-40B4-BE49-F238E27FC236}">
                <a16:creationId xmlns:a16="http://schemas.microsoft.com/office/drawing/2014/main" id="{199B7645-77BC-42DA-8DE9-8C5259D41F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67256" y="4425509"/>
            <a:ext cx="766789" cy="766789"/>
          </a:xfrm>
          <a:prstGeom prst="rect">
            <a:avLst/>
          </a:prstGeom>
        </p:spPr>
      </p:pic>
      <p:pic>
        <p:nvPicPr>
          <p:cNvPr id="22" name="Graphique 21" descr="Femme avec un remplissage uni">
            <a:extLst>
              <a:ext uri="{FF2B5EF4-FFF2-40B4-BE49-F238E27FC236}">
                <a16:creationId xmlns:a16="http://schemas.microsoft.com/office/drawing/2014/main" id="{857EAD6D-126F-47C0-94D8-4CDC9492041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070983" y="4339211"/>
            <a:ext cx="914400" cy="914400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C6DD5C34-B182-4069-AEB9-350597055BCB}"/>
              </a:ext>
            </a:extLst>
          </p:cNvPr>
          <p:cNvSpPr txBox="1"/>
          <p:nvPr/>
        </p:nvSpPr>
        <p:spPr>
          <a:xfrm>
            <a:off x="8741531" y="4425509"/>
            <a:ext cx="311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/>
              <a:t>:</a:t>
            </a:r>
          </a:p>
        </p:txBody>
      </p:sp>
      <p:pic>
        <p:nvPicPr>
          <p:cNvPr id="24" name="Graphique 23" descr="Femme avec un remplissage uni">
            <a:extLst>
              <a:ext uri="{FF2B5EF4-FFF2-40B4-BE49-F238E27FC236}">
                <a16:creationId xmlns:a16="http://schemas.microsoft.com/office/drawing/2014/main" id="{073E9DD3-D4A5-4115-86D0-3D76B2D8BAA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060135" y="5278596"/>
            <a:ext cx="914400" cy="914400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CED981EE-398E-4C66-A87C-9E7721E481D0}"/>
              </a:ext>
            </a:extLst>
          </p:cNvPr>
          <p:cNvSpPr txBox="1"/>
          <p:nvPr/>
        </p:nvSpPr>
        <p:spPr>
          <a:xfrm>
            <a:off x="8851854" y="5397266"/>
            <a:ext cx="311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/>
              <a:t>:</a:t>
            </a:r>
          </a:p>
        </p:txBody>
      </p:sp>
      <p:pic>
        <p:nvPicPr>
          <p:cNvPr id="26" name="Graphique 25" descr="Femme avec un remplissage uni">
            <a:extLst>
              <a:ext uri="{FF2B5EF4-FFF2-40B4-BE49-F238E27FC236}">
                <a16:creationId xmlns:a16="http://schemas.microsoft.com/office/drawing/2014/main" id="{ACCAD2E6-895C-46EA-A6F0-5DC26FDD235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608183" y="1910848"/>
            <a:ext cx="914400" cy="914400"/>
          </a:xfrm>
          <a:prstGeom prst="rect">
            <a:avLst/>
          </a:prstGeom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id="{79A32D54-729B-44D7-B31A-5E4B7C82EC2E}"/>
              </a:ext>
            </a:extLst>
          </p:cNvPr>
          <p:cNvSpPr txBox="1"/>
          <p:nvPr/>
        </p:nvSpPr>
        <p:spPr>
          <a:xfrm>
            <a:off x="7372479" y="2000858"/>
            <a:ext cx="311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077726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A734D-9A49-47D0-AA77-7EBBFEB1D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Grande variété d’enchères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E37A02-F0AC-44B1-9ED9-80D38B113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dirty="0" err="1"/>
              <a:t>Enchères</a:t>
            </a:r>
            <a:r>
              <a:rPr lang="en-US" sz="1600" dirty="0"/>
              <a:t> </a:t>
            </a:r>
          </a:p>
          <a:p>
            <a:pPr lvl="1"/>
            <a:r>
              <a:rPr lang="en-US" sz="1600" dirty="0"/>
              <a:t>Anglaise</a:t>
            </a:r>
          </a:p>
          <a:p>
            <a:pPr lvl="1"/>
            <a:r>
              <a:rPr lang="en-US" sz="1600" dirty="0"/>
              <a:t>Hollandaise</a:t>
            </a:r>
          </a:p>
          <a:p>
            <a:pPr lvl="1"/>
            <a:r>
              <a:rPr lang="en-US" sz="1600" dirty="0"/>
              <a:t>Sous </a:t>
            </a:r>
            <a:r>
              <a:rPr lang="en-US" sz="1600" dirty="0" err="1"/>
              <a:t>pli</a:t>
            </a:r>
            <a:endParaRPr lang="en-US" sz="1600" dirty="0"/>
          </a:p>
          <a:p>
            <a:pPr lvl="1"/>
            <a:r>
              <a:rPr lang="en-US" sz="1600" dirty="0"/>
              <a:t>…</a:t>
            </a:r>
          </a:p>
          <a:p>
            <a:pPr lvl="1"/>
            <a:endParaRPr lang="en-US" sz="1600" dirty="0"/>
          </a:p>
          <a:p>
            <a:r>
              <a:rPr lang="en-US" sz="1600" dirty="0" err="1"/>
              <a:t>Langage</a:t>
            </a:r>
            <a:r>
              <a:rPr lang="en-US" sz="1600" dirty="0"/>
              <a:t> </a:t>
            </a:r>
            <a:r>
              <a:rPr lang="en-US" sz="1600" dirty="0" err="1"/>
              <a:t>suffisament</a:t>
            </a:r>
            <a:r>
              <a:rPr lang="en-US" sz="1600" dirty="0"/>
              <a:t> general pour </a:t>
            </a:r>
            <a:r>
              <a:rPr lang="en-US" sz="1600" dirty="0" err="1"/>
              <a:t>décrire</a:t>
            </a:r>
            <a:r>
              <a:rPr lang="en-US" sz="1600" dirty="0"/>
              <a:t> de </a:t>
            </a:r>
            <a:r>
              <a:rPr lang="en-US" sz="1600" dirty="0" err="1"/>
              <a:t>nombreux</a:t>
            </a:r>
            <a:r>
              <a:rPr lang="en-US" sz="1600" dirty="0"/>
              <a:t> </a:t>
            </a:r>
            <a:r>
              <a:rPr lang="en-US" sz="1600" dirty="0" err="1"/>
              <a:t>protocoles</a:t>
            </a:r>
            <a:endParaRPr lang="en-US" sz="1600" dirty="0"/>
          </a:p>
          <a:p>
            <a:pPr lvl="1"/>
            <a:r>
              <a:rPr lang="en-US" sz="1600" dirty="0"/>
              <a:t>Concepts à </a:t>
            </a:r>
            <a:r>
              <a:rPr lang="en-US" sz="1600" dirty="0" err="1"/>
              <a:t>exprimer</a:t>
            </a:r>
            <a:endParaRPr lang="en-US" sz="1600" dirty="0"/>
          </a:p>
          <a:p>
            <a:pPr lvl="2"/>
            <a:r>
              <a:rPr lang="en-US" sz="1600" dirty="0"/>
              <a:t>Temps</a:t>
            </a:r>
          </a:p>
          <a:p>
            <a:pPr lvl="2"/>
            <a:r>
              <a:rPr lang="en-US" sz="1600" dirty="0"/>
              <a:t>Action</a:t>
            </a:r>
          </a:p>
          <a:p>
            <a:pPr lvl="2"/>
            <a:r>
              <a:rPr lang="en-US" sz="1600" dirty="0" err="1"/>
              <a:t>Quantité</a:t>
            </a:r>
            <a:endParaRPr lang="en-US" sz="1600" dirty="0"/>
          </a:p>
          <a:p>
            <a:pPr lvl="2"/>
            <a:r>
              <a:rPr lang="en-US" sz="1600" dirty="0"/>
              <a:t>…</a:t>
            </a:r>
          </a:p>
          <a:p>
            <a:pPr lvl="1"/>
            <a:endParaRPr lang="en-US" sz="1600" dirty="0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Espace réservé du contenu 5" descr="Une image contenant texte, personne, document&#10;&#10;Description générée automatiquement">
            <a:extLst>
              <a:ext uri="{FF2B5EF4-FFF2-40B4-BE49-F238E27FC236}">
                <a16:creationId xmlns:a16="http://schemas.microsoft.com/office/drawing/2014/main" id="{B9287725-B364-4603-98FD-C9AB9494F81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12910" y="807593"/>
            <a:ext cx="6005235" cy="523956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504089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A734D-9A49-47D0-AA77-7EBBFEB1D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Double </a:t>
            </a: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représentation</a:t>
            </a:r>
            <a:endParaRPr lang="en-US" sz="4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E37A02-F0AC-44B1-9ED9-80D38B113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dirty="0" err="1"/>
              <a:t>Sémantique</a:t>
            </a:r>
            <a:endParaRPr lang="en-US" sz="1600" dirty="0"/>
          </a:p>
          <a:p>
            <a:pPr lvl="1"/>
            <a:endParaRPr lang="en-US" sz="1600" dirty="0"/>
          </a:p>
          <a:p>
            <a:r>
              <a:rPr lang="en-US" sz="1600" dirty="0" err="1"/>
              <a:t>Système</a:t>
            </a:r>
            <a:r>
              <a:rPr lang="en-US" sz="1600" dirty="0"/>
              <a:t> Etat-Transition</a:t>
            </a:r>
          </a:p>
          <a:p>
            <a:endParaRPr lang="en-US" sz="1600" dirty="0"/>
          </a:p>
          <a:p>
            <a:pPr lvl="1"/>
            <a:r>
              <a:rPr lang="en-US" sz="1200" dirty="0"/>
              <a:t>Etat : </a:t>
            </a:r>
            <a:r>
              <a:rPr lang="en-US" sz="1200" dirty="0" err="1"/>
              <a:t>valeurs</a:t>
            </a:r>
            <a:r>
              <a:rPr lang="en-US" sz="1200" dirty="0"/>
              <a:t> </a:t>
            </a:r>
            <a:r>
              <a:rPr lang="en-US" sz="1200" dirty="0" err="1"/>
              <a:t>courantes</a:t>
            </a:r>
            <a:r>
              <a:rPr lang="en-US" sz="1200" dirty="0"/>
              <a:t> et allocation</a:t>
            </a:r>
          </a:p>
          <a:p>
            <a:pPr lvl="1"/>
            <a:endParaRPr lang="en-US" sz="1200" dirty="0"/>
          </a:p>
          <a:p>
            <a:pPr lvl="1"/>
            <a:r>
              <a:rPr lang="en-US" sz="1200" dirty="0"/>
              <a:t>Transition : “bid”</a:t>
            </a:r>
          </a:p>
          <a:p>
            <a:pPr lvl="1"/>
            <a:endParaRPr lang="en-US" sz="1600" dirty="0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4EC4E03-116B-E402-9302-5140E6D17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968995"/>
            <a:ext cx="4539645" cy="491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03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3C33855-9DF9-4705-93C3-F274D858D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Langage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 Description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d’enchère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C7EB25-0705-40E1-8F93-B27738869C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99818" y="640081"/>
            <a:ext cx="6848715" cy="352731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1"/>
            <a:endParaRPr lang="en-US" sz="1900" dirty="0"/>
          </a:p>
          <a:p>
            <a:pPr lvl="1"/>
            <a:endParaRPr lang="en-US" sz="1900" dirty="0"/>
          </a:p>
          <a:p>
            <a:pPr marL="914400" lvl="2" indent="0">
              <a:buNone/>
            </a:pPr>
            <a:endParaRPr lang="en-US" sz="1500" dirty="0"/>
          </a:p>
          <a:p>
            <a:pPr lvl="3"/>
            <a:endParaRPr lang="en-US" sz="1300" dirty="0"/>
          </a:p>
          <a:p>
            <a:pPr lvl="2"/>
            <a:endParaRPr lang="en-US" sz="1500" dirty="0"/>
          </a:p>
          <a:p>
            <a:pPr lvl="3"/>
            <a:endParaRPr lang="en-US" sz="1300" dirty="0"/>
          </a:p>
          <a:p>
            <a:pPr lvl="1"/>
            <a:endParaRPr lang="en-US" sz="1900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B597250-D36C-4104-AA82-CC5485A5FD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403" y="4764997"/>
            <a:ext cx="5572125" cy="1066800"/>
          </a:xfrm>
          <a:prstGeom prst="rect">
            <a:avLst/>
          </a:prstGeom>
        </p:spPr>
      </p:pic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205B5867-2806-44FF-BE1E-727144C53CBC}"/>
              </a:ext>
            </a:extLst>
          </p:cNvPr>
          <p:cNvSpPr txBox="1">
            <a:spLocks/>
          </p:cNvSpPr>
          <p:nvPr/>
        </p:nvSpPr>
        <p:spPr>
          <a:xfrm>
            <a:off x="4529885" y="430900"/>
            <a:ext cx="7662115" cy="4124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1900" dirty="0"/>
          </a:p>
          <a:p>
            <a:pPr lvl="1"/>
            <a:r>
              <a:rPr lang="en-US" sz="2800" dirty="0" err="1"/>
              <a:t>Langage</a:t>
            </a:r>
            <a:r>
              <a:rPr lang="en-US" sz="2800" dirty="0"/>
              <a:t> Formel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err="1"/>
              <a:t>Sémantique</a:t>
            </a:r>
            <a:r>
              <a:rPr lang="en-US" sz="2800" dirty="0"/>
              <a:t> precise</a:t>
            </a:r>
          </a:p>
          <a:p>
            <a:pPr lvl="2"/>
            <a:r>
              <a:rPr lang="en-US" dirty="0" err="1"/>
              <a:t>Calcul</a:t>
            </a:r>
            <a:r>
              <a:rPr lang="en-US" dirty="0"/>
              <a:t> à </a:t>
            </a:r>
            <a:r>
              <a:rPr lang="en-US" dirty="0" err="1"/>
              <a:t>propos</a:t>
            </a:r>
            <a:r>
              <a:rPr lang="en-US" dirty="0"/>
              <a:t> de </a:t>
            </a:r>
            <a:r>
              <a:rPr lang="en-US" dirty="0" err="1"/>
              <a:t>l’état</a:t>
            </a:r>
            <a:r>
              <a:rPr lang="en-US" dirty="0"/>
              <a:t> courant</a:t>
            </a:r>
          </a:p>
          <a:p>
            <a:pPr lvl="2"/>
            <a:r>
              <a:rPr lang="en-US" dirty="0" err="1"/>
              <a:t>Calcul</a:t>
            </a:r>
            <a:r>
              <a:rPr lang="en-US" dirty="0"/>
              <a:t> à </a:t>
            </a:r>
            <a:r>
              <a:rPr lang="en-US" dirty="0" err="1"/>
              <a:t>propos</a:t>
            </a:r>
            <a:r>
              <a:rPr lang="en-US" dirty="0"/>
              <a:t> de </a:t>
            </a:r>
            <a:r>
              <a:rPr lang="en-US" dirty="0" err="1"/>
              <a:t>l’état</a:t>
            </a:r>
            <a:r>
              <a:rPr lang="en-US" dirty="0"/>
              <a:t> </a:t>
            </a:r>
            <a:r>
              <a:rPr lang="en-US" dirty="0" err="1"/>
              <a:t>futur</a:t>
            </a:r>
            <a:endParaRPr lang="en-US" dirty="0"/>
          </a:p>
          <a:p>
            <a:pPr lvl="2"/>
            <a:endParaRPr lang="en-US" sz="1100" dirty="0"/>
          </a:p>
          <a:p>
            <a:pPr lvl="1"/>
            <a:endParaRPr lang="en-US" sz="1500" dirty="0"/>
          </a:p>
          <a:p>
            <a:pPr lvl="1"/>
            <a:r>
              <a:rPr lang="en-US" dirty="0" err="1"/>
              <a:t>Propriétés</a:t>
            </a:r>
            <a:r>
              <a:rPr lang="en-US" dirty="0"/>
              <a:t> à </a:t>
            </a:r>
            <a:r>
              <a:rPr lang="en-US" dirty="0" err="1"/>
              <a:t>propos</a:t>
            </a:r>
            <a:r>
              <a:rPr lang="en-US" dirty="0"/>
              <a:t> du </a:t>
            </a:r>
            <a:r>
              <a:rPr lang="en-US" dirty="0" err="1"/>
              <a:t>mécanisme</a:t>
            </a:r>
            <a:endParaRPr lang="en-US" dirty="0"/>
          </a:p>
          <a:p>
            <a:pPr lvl="2"/>
            <a:r>
              <a:rPr lang="en-US" dirty="0"/>
              <a:t>Ex : </a:t>
            </a:r>
            <a:r>
              <a:rPr lang="en-US" dirty="0" err="1"/>
              <a:t>Enchère</a:t>
            </a:r>
            <a:r>
              <a:rPr lang="en-US" dirty="0"/>
              <a:t> anglaise : </a:t>
            </a:r>
          </a:p>
          <a:p>
            <a:pPr lvl="3"/>
            <a:r>
              <a:rPr lang="en-US" dirty="0"/>
              <a:t>un </a:t>
            </a:r>
            <a:r>
              <a:rPr lang="en-US" dirty="0" err="1"/>
              <a:t>seul</a:t>
            </a:r>
            <a:r>
              <a:rPr lang="en-US" dirty="0"/>
              <a:t> </a:t>
            </a:r>
            <a:r>
              <a:rPr lang="en-US" dirty="0" err="1"/>
              <a:t>gagnant</a:t>
            </a:r>
            <a:r>
              <a:rPr lang="en-US" dirty="0"/>
              <a:t> ? </a:t>
            </a:r>
          </a:p>
          <a:p>
            <a:pPr lvl="3"/>
            <a:r>
              <a:rPr lang="en-US" dirty="0"/>
              <a:t>Un </a:t>
            </a:r>
            <a:r>
              <a:rPr lang="en-US" dirty="0" err="1"/>
              <a:t>seul</a:t>
            </a:r>
            <a:r>
              <a:rPr lang="en-US" dirty="0"/>
              <a:t> </a:t>
            </a:r>
            <a:r>
              <a:rPr lang="en-US" dirty="0" err="1"/>
              <a:t>paiement</a:t>
            </a:r>
            <a:r>
              <a:rPr lang="en-US" dirty="0"/>
              <a:t> ?</a:t>
            </a:r>
          </a:p>
          <a:p>
            <a:pPr marL="1371600" lvl="3" indent="0">
              <a:buNone/>
            </a:pPr>
            <a:endParaRPr lang="en-US" dirty="0"/>
          </a:p>
          <a:p>
            <a:pPr lvl="1"/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008880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3C33855-9DF9-4705-93C3-F274D858D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Langage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 Description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d’enchère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: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inclur</a:t>
            </a:r>
            <a:r>
              <a:rPr lang="en-US" sz="4000" dirty="0" err="1">
                <a:solidFill>
                  <a:srgbClr val="FFFFFF"/>
                </a:solidFill>
              </a:rPr>
              <a:t>e</a:t>
            </a:r>
            <a:r>
              <a:rPr lang="en-US" sz="4000" dirty="0">
                <a:solidFill>
                  <a:srgbClr val="FFFFFF"/>
                </a:solidFill>
              </a:rPr>
              <a:t> les </a:t>
            </a:r>
            <a:r>
              <a:rPr lang="en-US" sz="4000" dirty="0" err="1">
                <a:solidFill>
                  <a:srgbClr val="FFFFFF"/>
                </a:solidFill>
              </a:rPr>
              <a:t>enchérisseurs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C7EB25-0705-40E1-8F93-B27738869C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9885" y="430900"/>
            <a:ext cx="6848715" cy="50393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1"/>
            <a:r>
              <a:rPr lang="en-US" sz="1900" dirty="0" err="1"/>
              <a:t>Chaque</a:t>
            </a:r>
            <a:r>
              <a:rPr lang="en-US" sz="1900" dirty="0"/>
              <a:t> participant a </a:t>
            </a:r>
            <a:r>
              <a:rPr lang="en-US" sz="1900" dirty="0" err="1"/>
              <a:t>une</a:t>
            </a:r>
            <a:r>
              <a:rPr lang="en-US" sz="1900" dirty="0"/>
              <a:t> </a:t>
            </a:r>
            <a:r>
              <a:rPr lang="en-US" sz="1900" dirty="0" err="1"/>
              <a:t>valeur</a:t>
            </a:r>
            <a:r>
              <a:rPr lang="en-US" sz="1900" dirty="0"/>
              <a:t> </a:t>
            </a:r>
            <a:r>
              <a:rPr lang="en-US" sz="1900" dirty="0" err="1"/>
              <a:t>privée</a:t>
            </a:r>
            <a:r>
              <a:rPr lang="en-US" sz="1900" dirty="0"/>
              <a:t> </a:t>
            </a:r>
            <a:r>
              <a:rPr lang="en-US" sz="1900" dirty="0" err="1"/>
              <a:t>ou</a:t>
            </a:r>
            <a:r>
              <a:rPr lang="en-US" sz="1900" dirty="0"/>
              <a:t> un ensemble de </a:t>
            </a:r>
            <a:r>
              <a:rPr lang="en-US" sz="1900" dirty="0" err="1"/>
              <a:t>valeurs</a:t>
            </a:r>
            <a:r>
              <a:rPr lang="en-US" sz="1900" dirty="0"/>
              <a:t> </a:t>
            </a:r>
            <a:r>
              <a:rPr lang="en-US" sz="1900" dirty="0" err="1"/>
              <a:t>privées</a:t>
            </a:r>
            <a:endParaRPr lang="en-US" sz="1900" dirty="0"/>
          </a:p>
          <a:p>
            <a:pPr lvl="2"/>
            <a:r>
              <a:rPr lang="en-US" sz="1500" dirty="0"/>
              <a:t>“</a:t>
            </a:r>
            <a:r>
              <a:rPr lang="en-US" sz="1500" dirty="0" err="1"/>
              <a:t>Combien</a:t>
            </a:r>
            <a:r>
              <a:rPr lang="en-US" sz="1500" dirty="0"/>
              <a:t> </a:t>
            </a:r>
            <a:r>
              <a:rPr lang="en-US" sz="1500" dirty="0" err="1"/>
              <a:t>est</a:t>
            </a:r>
            <a:r>
              <a:rPr lang="en-US" sz="1500" dirty="0"/>
              <a:t>-il prêt à payer”</a:t>
            </a:r>
          </a:p>
          <a:p>
            <a:pPr lvl="2"/>
            <a:endParaRPr lang="en-US" sz="1500" dirty="0"/>
          </a:p>
          <a:p>
            <a:pPr lvl="1"/>
            <a:r>
              <a:rPr lang="en-US" sz="1900" dirty="0" err="1"/>
              <a:t>Propriétés</a:t>
            </a:r>
            <a:r>
              <a:rPr lang="en-US" sz="1900" dirty="0"/>
              <a:t>  du </a:t>
            </a:r>
            <a:r>
              <a:rPr lang="en-US" sz="1900" dirty="0" err="1"/>
              <a:t>mécanisme</a:t>
            </a:r>
            <a:r>
              <a:rPr lang="en-US" sz="1900" dirty="0"/>
              <a:t> </a:t>
            </a:r>
            <a:r>
              <a:rPr lang="en-US" sz="1900" dirty="0" err="1"/>
              <a:t>d’enchère</a:t>
            </a:r>
            <a:endParaRPr lang="en-US" sz="1900" dirty="0"/>
          </a:p>
          <a:p>
            <a:pPr lvl="1"/>
            <a:endParaRPr lang="en-US" sz="1900" dirty="0"/>
          </a:p>
          <a:p>
            <a:pPr lvl="2"/>
            <a:r>
              <a:rPr lang="en-US" sz="1500" dirty="0" err="1"/>
              <a:t>Véracité</a:t>
            </a:r>
            <a:r>
              <a:rPr lang="en-US" sz="1500" dirty="0"/>
              <a:t> </a:t>
            </a:r>
            <a:r>
              <a:rPr lang="en-US" sz="1500" dirty="0" err="1"/>
              <a:t>garantie</a:t>
            </a:r>
            <a:endParaRPr lang="en-US" sz="1500" dirty="0"/>
          </a:p>
          <a:p>
            <a:pPr lvl="3"/>
            <a:r>
              <a:rPr lang="en-US" sz="1300" dirty="0"/>
              <a:t>Le participant </a:t>
            </a:r>
            <a:r>
              <a:rPr lang="en-US" sz="1300" dirty="0" err="1"/>
              <a:t>n’a</a:t>
            </a:r>
            <a:r>
              <a:rPr lang="en-US" sz="1300" dirty="0"/>
              <a:t> pas </a:t>
            </a:r>
            <a:r>
              <a:rPr lang="en-US" sz="1300" dirty="0" err="1"/>
              <a:t>intérêt</a:t>
            </a:r>
            <a:r>
              <a:rPr lang="en-US" sz="1300" dirty="0"/>
              <a:t> à </a:t>
            </a:r>
            <a:r>
              <a:rPr lang="en-US" sz="1300" dirty="0" err="1"/>
              <a:t>mentir</a:t>
            </a:r>
            <a:r>
              <a:rPr lang="en-US" sz="1300" dirty="0"/>
              <a:t> sur le prix </a:t>
            </a:r>
            <a:r>
              <a:rPr lang="en-US" sz="1300" dirty="0" err="1"/>
              <a:t>qu’il</a:t>
            </a:r>
            <a:r>
              <a:rPr lang="en-US" sz="1300" dirty="0"/>
              <a:t> </a:t>
            </a:r>
            <a:r>
              <a:rPr lang="en-US" sz="1300" dirty="0" err="1"/>
              <a:t>annonce</a:t>
            </a:r>
            <a:endParaRPr lang="en-US" sz="1300" dirty="0"/>
          </a:p>
          <a:p>
            <a:pPr marL="1371600" lvl="3" indent="0">
              <a:buNone/>
            </a:pPr>
            <a:endParaRPr lang="en-US" sz="1300" dirty="0"/>
          </a:p>
          <a:p>
            <a:pPr lvl="2"/>
            <a:r>
              <a:rPr lang="en-US" sz="1500" dirty="0" err="1"/>
              <a:t>Efficacité</a:t>
            </a:r>
            <a:endParaRPr lang="en-US" sz="1500" dirty="0"/>
          </a:p>
          <a:p>
            <a:pPr lvl="3"/>
            <a:r>
              <a:rPr lang="en-US" sz="1300" dirty="0"/>
              <a:t>La </a:t>
            </a:r>
            <a:r>
              <a:rPr lang="en-US" sz="1300" dirty="0" err="1"/>
              <a:t>meilleure</a:t>
            </a:r>
            <a:r>
              <a:rPr lang="en-US" sz="1300" dirty="0"/>
              <a:t> proposition “</a:t>
            </a:r>
            <a:r>
              <a:rPr lang="en-US" sz="1300" dirty="0" err="1"/>
              <a:t>gagne</a:t>
            </a:r>
            <a:r>
              <a:rPr lang="en-US" sz="1300" dirty="0"/>
              <a:t>”</a:t>
            </a:r>
          </a:p>
          <a:p>
            <a:pPr lvl="3"/>
            <a:endParaRPr lang="en-US" sz="1300" dirty="0"/>
          </a:p>
          <a:p>
            <a:pPr lvl="2"/>
            <a:r>
              <a:rPr lang="en-US" sz="1500" dirty="0" err="1"/>
              <a:t>Equilibre</a:t>
            </a:r>
            <a:r>
              <a:rPr lang="en-US" sz="1500" dirty="0"/>
              <a:t> </a:t>
            </a:r>
            <a:r>
              <a:rPr lang="en-US" sz="1500" dirty="0" err="1"/>
              <a:t>budgétaire</a:t>
            </a:r>
            <a:endParaRPr lang="en-US" sz="1500" dirty="0"/>
          </a:p>
          <a:p>
            <a:pPr lvl="3"/>
            <a:r>
              <a:rPr lang="en-US" sz="1300" dirty="0" err="1"/>
              <a:t>L’organisateur</a:t>
            </a:r>
            <a:r>
              <a:rPr lang="en-US" sz="1300" dirty="0"/>
              <a:t> de </a:t>
            </a:r>
            <a:r>
              <a:rPr lang="en-US" sz="1300" dirty="0" err="1"/>
              <a:t>l’enchère</a:t>
            </a:r>
            <a:r>
              <a:rPr lang="en-US" sz="1300" dirty="0"/>
              <a:t> ne </a:t>
            </a:r>
            <a:r>
              <a:rPr lang="en-US" sz="1300" dirty="0" err="1"/>
              <a:t>perd</a:t>
            </a:r>
            <a:r>
              <a:rPr lang="en-US" sz="1300" dirty="0"/>
              <a:t> pas </a:t>
            </a:r>
            <a:r>
              <a:rPr lang="en-US" sz="1300" dirty="0" err="1"/>
              <a:t>d’argent</a:t>
            </a:r>
            <a:endParaRPr lang="en-US" sz="1300" dirty="0"/>
          </a:p>
          <a:p>
            <a:pPr lvl="3"/>
            <a:endParaRPr lang="en-US" sz="1300" dirty="0"/>
          </a:p>
          <a:p>
            <a:pPr lvl="2"/>
            <a:r>
              <a:rPr lang="en-US" sz="1500" dirty="0" err="1"/>
              <a:t>Rationalité</a:t>
            </a:r>
            <a:r>
              <a:rPr lang="en-US" sz="1500" dirty="0"/>
              <a:t> </a:t>
            </a:r>
            <a:r>
              <a:rPr lang="en-US" sz="1500" dirty="0" err="1"/>
              <a:t>individuelle</a:t>
            </a:r>
            <a:endParaRPr lang="en-US" sz="1500" dirty="0"/>
          </a:p>
          <a:p>
            <a:pPr lvl="3"/>
            <a:r>
              <a:rPr lang="en-US" sz="1300" dirty="0"/>
              <a:t>Pas de </a:t>
            </a:r>
            <a:r>
              <a:rPr lang="en-US" sz="1300" dirty="0" err="1"/>
              <a:t>perte</a:t>
            </a:r>
            <a:r>
              <a:rPr lang="en-US" sz="1300" dirty="0"/>
              <a:t> à </a:t>
            </a:r>
            <a:r>
              <a:rPr lang="en-US" sz="1300" dirty="0" err="1"/>
              <a:t>participer</a:t>
            </a:r>
            <a:r>
              <a:rPr lang="en-US" sz="1300" dirty="0"/>
              <a:t> à </a:t>
            </a:r>
            <a:r>
              <a:rPr lang="en-US" sz="1300" dirty="0" err="1"/>
              <a:t>l’enchère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656132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A734D-9A49-47D0-AA77-7EBBFEB1D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Propriétés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du </a:t>
            </a: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mécanisme</a:t>
            </a:r>
            <a:endParaRPr lang="en-US" sz="4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E37A02-F0AC-44B1-9ED9-80D38B113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 dirty="0"/>
              <a:t>Inclusion des </a:t>
            </a:r>
            <a:r>
              <a:rPr lang="en-US" sz="1800" dirty="0" err="1"/>
              <a:t>enchérisseurs</a:t>
            </a:r>
            <a:r>
              <a:rPr lang="en-US" sz="1800" dirty="0"/>
              <a:t> : </a:t>
            </a:r>
            <a:r>
              <a:rPr lang="en-US" sz="1800" b="1" dirty="0"/>
              <a:t>Notion de </a:t>
            </a:r>
            <a:r>
              <a:rPr lang="en-US" sz="1800" b="1" dirty="0" err="1"/>
              <a:t>stratégie</a:t>
            </a:r>
            <a:endParaRPr lang="en-US" sz="1800" b="1" dirty="0"/>
          </a:p>
          <a:p>
            <a:pPr lvl="1"/>
            <a:r>
              <a:rPr lang="en-US" sz="1100" dirty="0"/>
              <a:t>Une action </a:t>
            </a:r>
            <a:r>
              <a:rPr lang="en-US" sz="1100" dirty="0" err="1"/>
              <a:t>ou</a:t>
            </a:r>
            <a:r>
              <a:rPr lang="en-US" sz="1100" dirty="0"/>
              <a:t> </a:t>
            </a:r>
            <a:r>
              <a:rPr lang="en-US" sz="1100" dirty="0" err="1"/>
              <a:t>une</a:t>
            </a:r>
            <a:r>
              <a:rPr lang="en-US" sz="1100" dirty="0"/>
              <a:t> </a:t>
            </a:r>
            <a:r>
              <a:rPr lang="en-US" sz="1100" dirty="0" err="1"/>
              <a:t>séquence</a:t>
            </a:r>
            <a:r>
              <a:rPr lang="en-US" sz="1100" dirty="0"/>
              <a:t> </a:t>
            </a:r>
            <a:r>
              <a:rPr lang="en-US" sz="1100" dirty="0" err="1"/>
              <a:t>d’actions</a:t>
            </a:r>
            <a:endParaRPr lang="en-US" sz="1100" dirty="0"/>
          </a:p>
          <a:p>
            <a:pPr lvl="1"/>
            <a:r>
              <a:rPr lang="en-US" sz="1100" dirty="0" err="1"/>
              <a:t>Equilibre</a:t>
            </a:r>
            <a:r>
              <a:rPr lang="en-US" sz="1100" dirty="0"/>
              <a:t> </a:t>
            </a:r>
            <a:r>
              <a:rPr lang="en-US" sz="1100" dirty="0" err="1"/>
              <a:t>lié</a:t>
            </a:r>
            <a:r>
              <a:rPr lang="en-US" sz="1100" dirty="0"/>
              <a:t> à la </a:t>
            </a:r>
            <a:r>
              <a:rPr lang="en-US" sz="1100" dirty="0" err="1"/>
              <a:t>strategie</a:t>
            </a:r>
            <a:r>
              <a:rPr lang="en-US" sz="1100" dirty="0"/>
              <a:t> </a:t>
            </a:r>
            <a:r>
              <a:rPr lang="en-US" sz="1100" dirty="0" err="1"/>
              <a:t>dominante</a:t>
            </a:r>
            <a:endParaRPr lang="en-US" sz="1100" dirty="0"/>
          </a:p>
          <a:p>
            <a:endParaRPr lang="en-US" sz="1900" dirty="0"/>
          </a:p>
          <a:p>
            <a:r>
              <a:rPr lang="en-US" sz="1900" dirty="0"/>
              <a:t>Notion </a:t>
            </a:r>
            <a:r>
              <a:rPr lang="en-US" sz="1900" dirty="0" err="1"/>
              <a:t>d’équilibre</a:t>
            </a:r>
            <a:endParaRPr lang="en-US" sz="1900" dirty="0"/>
          </a:p>
          <a:p>
            <a:pPr lvl="1"/>
            <a:r>
              <a:rPr lang="en-US" sz="1100" dirty="0" err="1"/>
              <a:t>Equilibre</a:t>
            </a:r>
            <a:r>
              <a:rPr lang="en-US" sz="1100" dirty="0"/>
              <a:t> de Nash</a:t>
            </a:r>
          </a:p>
          <a:p>
            <a:pPr lvl="1"/>
            <a:endParaRPr lang="en-US" sz="1100" dirty="0"/>
          </a:p>
          <a:p>
            <a:r>
              <a:rPr lang="en-US" sz="1600" b="1" dirty="0" err="1"/>
              <a:t>Enjeu</a:t>
            </a:r>
            <a:r>
              <a:rPr lang="en-US" sz="1600" dirty="0"/>
              <a:t> : </a:t>
            </a:r>
            <a:r>
              <a:rPr lang="en-US" sz="1600" dirty="0" err="1"/>
              <a:t>une</a:t>
            </a:r>
            <a:r>
              <a:rPr lang="en-US" sz="1600" dirty="0"/>
              <a:t> </a:t>
            </a:r>
            <a:r>
              <a:rPr lang="en-US" sz="1600" dirty="0" err="1"/>
              <a:t>propriété</a:t>
            </a:r>
            <a:r>
              <a:rPr lang="en-US" sz="1600" dirty="0"/>
              <a:t> </a:t>
            </a:r>
            <a:r>
              <a:rPr lang="en-US" sz="1600" dirty="0" err="1"/>
              <a:t>est</a:t>
            </a:r>
            <a:r>
              <a:rPr lang="en-US" sz="1600" dirty="0"/>
              <a:t> </a:t>
            </a:r>
            <a:r>
              <a:rPr lang="en-US" sz="1600" dirty="0" err="1"/>
              <a:t>vérifiée</a:t>
            </a:r>
            <a:r>
              <a:rPr lang="en-US" sz="1600" dirty="0"/>
              <a:t> </a:t>
            </a:r>
            <a:r>
              <a:rPr lang="en-US" sz="1600" dirty="0" err="1"/>
              <a:t>si</a:t>
            </a:r>
            <a:r>
              <a:rPr lang="en-US" sz="1600" dirty="0"/>
              <a:t> et </a:t>
            </a:r>
            <a:r>
              <a:rPr lang="en-US" sz="1600" dirty="0" err="1"/>
              <a:t>seulement</a:t>
            </a:r>
            <a:r>
              <a:rPr lang="en-US" sz="1600" dirty="0"/>
              <a:t>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representation </a:t>
            </a:r>
            <a:r>
              <a:rPr lang="en-US" sz="1600" dirty="0" err="1"/>
              <a:t>est</a:t>
            </a:r>
            <a:r>
              <a:rPr lang="en-US" sz="1600" dirty="0"/>
              <a:t> </a:t>
            </a:r>
            <a:r>
              <a:rPr lang="en-US" sz="1600" dirty="0" err="1"/>
              <a:t>vérifiée</a:t>
            </a:r>
            <a:endParaRPr lang="en-US" sz="1600" dirty="0"/>
          </a:p>
          <a:p>
            <a:pPr lvl="1"/>
            <a:endParaRPr lang="en-US" sz="1100" dirty="0"/>
          </a:p>
          <a:p>
            <a:endParaRPr lang="en-US" sz="1900" dirty="0"/>
          </a:p>
          <a:p>
            <a:endParaRPr lang="en-US" sz="1900" dirty="0"/>
          </a:p>
          <a:p>
            <a:pPr lvl="1"/>
            <a:endParaRPr lang="en-US" sz="1900" dirty="0"/>
          </a:p>
          <a:p>
            <a:pPr marL="457200" lvl="1" indent="0">
              <a:buNone/>
            </a:pPr>
            <a:endParaRPr lang="en-US" sz="19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7CE9C53-24B9-EEB4-20F1-3EB3B12A87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764" y="1126000"/>
            <a:ext cx="5619093" cy="141172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D604930-E125-9126-FEA1-CF185D12D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0764" y="3105944"/>
            <a:ext cx="2950540" cy="44471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FEAB443B-CBEA-26A3-4DF7-DCE68E39F2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0764" y="4558941"/>
            <a:ext cx="5619093" cy="72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854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A734D-9A49-47D0-AA77-7EBBFEB1D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Propriétés du mécanisme</a:t>
            </a:r>
            <a:endParaRPr lang="en-US" sz="4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E37A02-F0AC-44B1-9ED9-80D38B113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/>
              <a:t>Peut-on vérifier si une propriété et si oui combien cela “coûte-t-il” ?</a:t>
            </a:r>
            <a:endParaRPr lang="en-US" sz="1200"/>
          </a:p>
          <a:p>
            <a:pPr lvl="1"/>
            <a:endParaRPr lang="en-US" sz="1100"/>
          </a:p>
          <a:p>
            <a:r>
              <a:rPr lang="en-US" sz="1600" b="1"/>
              <a:t>Model Checking:</a:t>
            </a:r>
          </a:p>
          <a:p>
            <a:pPr lvl="1"/>
            <a:r>
              <a:rPr lang="en-US" sz="1900"/>
              <a:t>En entrée : </a:t>
            </a:r>
          </a:p>
          <a:p>
            <a:pPr lvl="2"/>
            <a:r>
              <a:rPr lang="en-US" sz="1500"/>
              <a:t>une propriété représentée sous la forme d’une formule</a:t>
            </a:r>
          </a:p>
          <a:p>
            <a:pPr lvl="2"/>
            <a:r>
              <a:rPr lang="en-US" sz="1500"/>
              <a:t>Une enchère  representee sous la forme d’un modèle (graphe)</a:t>
            </a:r>
          </a:p>
          <a:p>
            <a:pPr lvl="1"/>
            <a:r>
              <a:rPr lang="en-US" sz="1900"/>
              <a:t>En sortie :</a:t>
            </a:r>
          </a:p>
          <a:p>
            <a:pPr lvl="2"/>
            <a:r>
              <a:rPr lang="en-US" sz="1500"/>
              <a:t>Décision quand à la satisfaction</a:t>
            </a:r>
          </a:p>
          <a:p>
            <a:pPr lvl="1"/>
            <a:endParaRPr lang="en-US" sz="1900"/>
          </a:p>
          <a:p>
            <a:pPr marL="457200" lvl="1" indent="0">
              <a:buNone/>
            </a:pPr>
            <a:endParaRPr lang="en-US" sz="19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E1B3CBE-2AD5-D75F-E21D-77A3AB87B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7065" y="2848375"/>
            <a:ext cx="587692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3078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2265</TotalTime>
  <Words>457</Words>
  <Application>Microsoft Office PowerPoint</Application>
  <PresentationFormat>Grand écran</PresentationFormat>
  <Paragraphs>139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Enchères et raisonnement : comment ? pourquoi ?</vt:lpstr>
      <vt:lpstr>Construire un enchérisseur général</vt:lpstr>
      <vt:lpstr>Comment décrire l’enchère</vt:lpstr>
      <vt:lpstr>Grande variété d’enchères</vt:lpstr>
      <vt:lpstr>Double représentation</vt:lpstr>
      <vt:lpstr>Langage de Description d’enchère</vt:lpstr>
      <vt:lpstr>Langage de Description d’enchère : inclure les enchérisseurs</vt:lpstr>
      <vt:lpstr>Propriétés du mécanisme</vt:lpstr>
      <vt:lpstr>Propriétés du mécanisme</vt:lpstr>
      <vt:lpstr>Générer un mécanisme</vt:lpstr>
      <vt:lpstr>Comportement des participants</vt:lpstr>
      <vt:lpstr>Procédures et décisions juridiques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Enchères et raisonnement : comment ? pourquoi ?</dc:title>
  <dc:creator>Laurent Perrussel</dc:creator>
  <cp:lastModifiedBy>Laurent PERRUSSEL</cp:lastModifiedBy>
  <cp:revision>9</cp:revision>
  <dcterms:created xsi:type="dcterms:W3CDTF">2021-10-05T17:11:03Z</dcterms:created>
  <dcterms:modified xsi:type="dcterms:W3CDTF">2023-11-27T20:13:44Z</dcterms:modified>
</cp:coreProperties>
</file>